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0" r:id="rId3"/>
    <p:sldId id="258" r:id="rId4"/>
    <p:sldId id="257" r:id="rId5"/>
    <p:sldId id="261" r:id="rId6"/>
    <p:sldId id="259" r:id="rId7"/>
    <p:sldId id="262" r:id="rId8"/>
    <p:sldId id="263" r:id="rId9"/>
    <p:sldId id="264" r:id="rId10"/>
    <p:sldId id="266" r:id="rId11"/>
    <p:sldId id="269" r:id="rId12"/>
    <p:sldId id="270" r:id="rId13"/>
    <p:sldId id="271" r:id="rId14"/>
    <p:sldId id="265" r:id="rId15"/>
    <p:sldId id="272" r:id="rId16"/>
    <p:sldId id="273" r:id="rId17"/>
    <p:sldId id="274" r:id="rId18"/>
    <p:sldId id="275" r:id="rId19"/>
    <p:sldId id="276" r:id="rId20"/>
    <p:sldId id="277" r:id="rId21"/>
    <p:sldId id="278" r:id="rId22"/>
    <p:sldId id="281" r:id="rId23"/>
    <p:sldId id="279" r:id="rId24"/>
    <p:sldId id="280" r:id="rId25"/>
    <p:sldId id="283"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p:cViewPr varScale="1">
        <p:scale>
          <a:sx n="108" d="100"/>
          <a:sy n="108" d="100"/>
        </p:scale>
        <p:origin x="333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1BB0C9-61D2-4008-ABB3-3C23126442B2}" type="datetimeFigureOut">
              <a:rPr lang="zh-TW" altLang="en-US" smtClean="0"/>
              <a:pPr/>
              <a:t>2018/8/20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B2EABF-B3DE-4ED4-B983-21A97C1C09FB}"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8B2EABF-B3DE-4ED4-B983-21A97C1C09FB}" type="slidenum">
              <a:rPr lang="zh-TW" altLang="en-US" smtClean="0"/>
              <a:pPr/>
              <a:t>12</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937CCFC6-0D58-45F2-90B7-31E5516E2D56}" type="datetimeFigureOut">
              <a:rPr lang="es-ES" smtClean="0"/>
              <a:pPr/>
              <a:t>20/08/2018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37CCFC6-0D58-45F2-90B7-31E5516E2D56}" type="datetimeFigureOut">
              <a:rPr lang="es-ES" smtClean="0"/>
              <a:pPr/>
              <a:t>20/08/2018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37CCFC6-0D58-45F2-90B7-31E5516E2D56}" type="datetimeFigureOut">
              <a:rPr lang="es-ES" smtClean="0"/>
              <a:pPr/>
              <a:t>20/08/2018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37CCFC6-0D58-45F2-90B7-31E5516E2D56}" type="datetimeFigureOut">
              <a:rPr lang="es-ES" smtClean="0"/>
              <a:pPr/>
              <a:t>20/08/2018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37CCFC6-0D58-45F2-90B7-31E5516E2D56}" type="datetimeFigureOut">
              <a:rPr lang="es-ES" smtClean="0"/>
              <a:pPr/>
              <a:t>20/08/2018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937CCFC6-0D58-45F2-90B7-31E5516E2D56}" type="datetimeFigureOut">
              <a:rPr lang="es-ES" smtClean="0"/>
              <a:pPr/>
              <a:t>20/08/2018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937CCFC6-0D58-45F2-90B7-31E5516E2D56}" type="datetimeFigureOut">
              <a:rPr lang="es-ES" smtClean="0"/>
              <a:pPr/>
              <a:t>20/08/2018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37CCFC6-0D58-45F2-90B7-31E5516E2D56}" type="datetimeFigureOut">
              <a:rPr lang="es-ES" smtClean="0"/>
              <a:pPr/>
              <a:t>20/08/2018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37CCFC6-0D58-45F2-90B7-31E5516E2D56}" type="datetimeFigureOut">
              <a:rPr lang="es-ES" smtClean="0"/>
              <a:pPr/>
              <a:t>20/08/2018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37CCFC6-0D58-45F2-90B7-31E5516E2D56}" type="datetimeFigureOut">
              <a:rPr lang="es-ES" smtClean="0"/>
              <a:pPr/>
              <a:t>20/08/2018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37CCFC6-0D58-45F2-90B7-31E5516E2D56}" type="datetimeFigureOut">
              <a:rPr lang="es-ES" smtClean="0"/>
              <a:pPr/>
              <a:t>20/08/2018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CCFC6-0D58-45F2-90B7-31E5516E2D56}" type="datetimeFigureOut">
              <a:rPr lang="es-ES" smtClean="0"/>
              <a:pPr/>
              <a:t>20/08/2018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BA8EB-435B-4CFD-8594-7D0EC06DD643}"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1034" name="Picture 10" descr="C:\Users\Julian\Documents\Freelancer\PPT Proyect 3\tw.png"/>
          <p:cNvPicPr>
            <a:picLocks noChangeAspect="1" noChangeArrowheads="1"/>
          </p:cNvPicPr>
          <p:nvPr/>
        </p:nvPicPr>
        <p:blipFill>
          <a:blip r:embed="rId3" cstate="print"/>
          <a:srcRect/>
          <a:stretch>
            <a:fillRect/>
          </a:stretch>
        </p:blipFill>
        <p:spPr bwMode="auto">
          <a:xfrm>
            <a:off x="3527884" y="5014800"/>
            <a:ext cx="1843200" cy="1843200"/>
          </a:xfrm>
          <a:prstGeom prst="rect">
            <a:avLst/>
          </a:prstGeom>
          <a:ln>
            <a:noFill/>
          </a:ln>
          <a:effectLst>
            <a:softEdge rad="112500"/>
          </a:effectLst>
        </p:spPr>
      </p:pic>
      <p:sp>
        <p:nvSpPr>
          <p:cNvPr id="2" name="1 Título"/>
          <p:cNvSpPr>
            <a:spLocks noGrp="1"/>
          </p:cNvSpPr>
          <p:nvPr>
            <p:ph type="ctrTitle"/>
          </p:nvPr>
        </p:nvSpPr>
        <p:spPr>
          <a:xfrm>
            <a:off x="0" y="1556792"/>
            <a:ext cx="9144000" cy="3888431"/>
          </a:xfrm>
          <a:noFill/>
        </p:spPr>
        <p:txBody>
          <a:bodyPr>
            <a:noAutofit/>
          </a:bodyPr>
          <a:lstStyle/>
          <a:p>
            <a:r>
              <a:rPr lang="zh-TW" altLang="en-US" b="1" dirty="0">
                <a:latin typeface="SimSun" panose="02010600030101010101" pitchFamily="2" charset="-122"/>
                <a:ea typeface="SimSun" panose="02010600030101010101" pitchFamily="2" charset="-122"/>
              </a:rPr>
              <a:t>台灣的法律地位</a:t>
            </a:r>
            <a:r>
              <a:rPr lang="en-US" sz="3200" b="1" dirty="0">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Unicode MS" pitchFamily="34" charset="-128"/>
              </a:rPr>
              <a:t>: </a:t>
            </a:r>
            <a:br>
              <a:rPr lang="en-US" sz="3200" b="1" dirty="0">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Unicode MS" pitchFamily="34" charset="-128"/>
              </a:rPr>
            </a:br>
            <a:br>
              <a:rPr lang="en-US" sz="4000" b="1" dirty="0">
                <a:effectLst>
                  <a:outerShdw blurRad="38100" dist="38100" dir="2700000" algn="tl">
                    <a:srgbClr val="000000">
                      <a:alpha val="43137"/>
                    </a:srgbClr>
                  </a:outerShdw>
                </a:effectLst>
                <a:latin typeface="SimSun" panose="02010600030101010101" pitchFamily="2" charset="-122"/>
                <a:ea typeface="SimSun" panose="02010600030101010101" pitchFamily="2" charset="-122"/>
              </a:rPr>
            </a:br>
            <a:r>
              <a:rPr lang="zh-TW" altLang="en-US" b="1" dirty="0">
                <a:latin typeface="SimSun" panose="02010600030101010101" pitchFamily="2" charset="-122"/>
                <a:ea typeface="SimSun" panose="02010600030101010101" pitchFamily="2" charset="-122"/>
              </a:rPr>
              <a:t>舊金山和平條約概觀</a:t>
            </a:r>
            <a:br>
              <a:rPr lang="en-US" sz="2800" b="1" dirty="0">
                <a:effectLst>
                  <a:outerShdw blurRad="38100" dist="38100" dir="2700000" algn="tl">
                    <a:srgbClr val="000000">
                      <a:alpha val="43137"/>
                    </a:srgbClr>
                  </a:outerShdw>
                </a:effectLst>
                <a:latin typeface="SimSun" panose="02010600030101010101" pitchFamily="2" charset="-122"/>
                <a:ea typeface="SimSun" panose="02010600030101010101" pitchFamily="2" charset="-122"/>
              </a:rPr>
            </a:br>
            <a:endParaRPr lang="es-ES" sz="2800" b="1" dirty="0">
              <a:effectLst>
                <a:outerShdw blurRad="38100" dist="38100" dir="2700000" algn="tl">
                  <a:srgbClr val="000000">
                    <a:alpha val="43137"/>
                  </a:srgbClr>
                </a:outerShdw>
              </a:effectLst>
              <a:latin typeface="SimSun" panose="02010600030101010101" pitchFamily="2" charset="-122"/>
              <a:ea typeface="SimSun" panose="02010600030101010101" pitchFamily="2" charset="-122"/>
            </a:endParaRPr>
          </a:p>
        </p:txBody>
      </p:sp>
      <p:pic>
        <p:nvPicPr>
          <p:cNvPr id="1028" name="Picture 4" descr="C:\Users\Julian\Documents\Freelancer\PPT Proyect 3\ca.png"/>
          <p:cNvPicPr>
            <a:picLocks noChangeAspect="1" noChangeArrowheads="1"/>
          </p:cNvPicPr>
          <p:nvPr/>
        </p:nvPicPr>
        <p:blipFill>
          <a:blip r:embed="rId4" cstate="print"/>
          <a:srcRect/>
          <a:stretch>
            <a:fillRect/>
          </a:stretch>
        </p:blipFill>
        <p:spPr bwMode="auto">
          <a:xfrm>
            <a:off x="7302376" y="0"/>
            <a:ext cx="1841624" cy="1841624"/>
          </a:xfrm>
          <a:prstGeom prst="rect">
            <a:avLst/>
          </a:prstGeom>
          <a:ln>
            <a:noFill/>
          </a:ln>
          <a:effectLst>
            <a:softEdge rad="112500"/>
          </a:effectLst>
        </p:spPr>
      </p:pic>
      <p:pic>
        <p:nvPicPr>
          <p:cNvPr id="1029" name="Picture 5" descr="C:\Users\Julian\Documents\Freelancer\PPT Proyect 3\fr.png"/>
          <p:cNvPicPr>
            <a:picLocks noChangeAspect="1" noChangeArrowheads="1"/>
          </p:cNvPicPr>
          <p:nvPr/>
        </p:nvPicPr>
        <p:blipFill>
          <a:blip r:embed="rId5" cstate="print"/>
          <a:srcRect/>
          <a:stretch>
            <a:fillRect/>
          </a:stretch>
        </p:blipFill>
        <p:spPr bwMode="auto">
          <a:xfrm>
            <a:off x="0" y="0"/>
            <a:ext cx="1841624" cy="1841624"/>
          </a:xfrm>
          <a:prstGeom prst="rect">
            <a:avLst/>
          </a:prstGeom>
          <a:ln>
            <a:noFill/>
          </a:ln>
          <a:effectLst>
            <a:softEdge rad="112500"/>
          </a:effectLst>
        </p:spPr>
      </p:pic>
      <p:pic>
        <p:nvPicPr>
          <p:cNvPr id="1030" name="Picture 6" descr="C:\Users\Julian\Documents\Freelancer\PPT Proyect 3\au.png"/>
          <p:cNvPicPr>
            <a:picLocks noChangeAspect="1" noChangeArrowheads="1"/>
          </p:cNvPicPr>
          <p:nvPr/>
        </p:nvPicPr>
        <p:blipFill>
          <a:blip r:embed="rId6" cstate="print"/>
          <a:srcRect/>
          <a:stretch>
            <a:fillRect/>
          </a:stretch>
        </p:blipFill>
        <p:spPr bwMode="auto">
          <a:xfrm>
            <a:off x="0" y="5016376"/>
            <a:ext cx="1841624" cy="1841624"/>
          </a:xfrm>
          <a:prstGeom prst="rect">
            <a:avLst/>
          </a:prstGeom>
          <a:ln>
            <a:noFill/>
          </a:ln>
          <a:effectLst>
            <a:softEdge rad="112500"/>
          </a:effectLst>
        </p:spPr>
      </p:pic>
      <p:pic>
        <p:nvPicPr>
          <p:cNvPr id="1032" name="Picture 8" descr="C:\Users\Julian\Documents\Freelancer\PPT Proyect 3\us.png"/>
          <p:cNvPicPr>
            <a:picLocks noChangeAspect="1" noChangeArrowheads="1"/>
          </p:cNvPicPr>
          <p:nvPr/>
        </p:nvPicPr>
        <p:blipFill>
          <a:blip r:embed="rId7" cstate="print"/>
          <a:srcRect/>
          <a:stretch>
            <a:fillRect/>
          </a:stretch>
        </p:blipFill>
        <p:spPr bwMode="auto">
          <a:xfrm>
            <a:off x="7300800" y="5014800"/>
            <a:ext cx="1843200" cy="1843200"/>
          </a:xfrm>
          <a:prstGeom prst="rect">
            <a:avLst/>
          </a:prstGeom>
          <a:ln>
            <a:noFill/>
          </a:ln>
          <a:effectLst>
            <a:softEdge rad="112500"/>
          </a:effectLst>
        </p:spPr>
      </p:pic>
      <p:pic>
        <p:nvPicPr>
          <p:cNvPr id="1033" name="Picture 9" descr="C:\Users\Julian\Documents\Freelancer\PPT Proyect 3\uk.png"/>
          <p:cNvPicPr>
            <a:picLocks noChangeAspect="1" noChangeArrowheads="1"/>
          </p:cNvPicPr>
          <p:nvPr/>
        </p:nvPicPr>
        <p:blipFill>
          <a:blip r:embed="rId8" cstate="print"/>
          <a:srcRect/>
          <a:stretch>
            <a:fillRect/>
          </a:stretch>
        </p:blipFill>
        <p:spPr bwMode="auto">
          <a:xfrm>
            <a:off x="3527884" y="0"/>
            <a:ext cx="1843200" cy="1843200"/>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zh-CN" altLang="en-US" b="1" dirty="0"/>
              <a:t>第四條</a:t>
            </a:r>
            <a:endParaRPr lang="en-US" dirty="0"/>
          </a:p>
        </p:txBody>
      </p:sp>
      <p:sp>
        <p:nvSpPr>
          <p:cNvPr id="3" name="2 Marcador de contenido"/>
          <p:cNvSpPr>
            <a:spLocks noGrp="1"/>
          </p:cNvSpPr>
          <p:nvPr>
            <p:ph idx="1"/>
          </p:nvPr>
        </p:nvSpPr>
        <p:spPr>
          <a:xfrm>
            <a:off x="1193542" y="1412776"/>
            <a:ext cx="6690826" cy="5616624"/>
          </a:xfrm>
          <a:noFill/>
        </p:spPr>
        <p:txBody>
          <a:bodyPr>
            <a:noAutofit/>
          </a:bodyPr>
          <a:lstStyle/>
          <a:p>
            <a:pPr marL="514350" lvl="0" indent="-514350">
              <a:buFont typeface="+mj-lt"/>
              <a:buAutoNum type="alphaLcParenR"/>
            </a:pPr>
            <a:r>
              <a:rPr lang="zh-CN" altLang="en-US" sz="1800" dirty="0">
                <a:latin typeface="+mn-ea"/>
              </a:rPr>
              <a:t>根據本條</a:t>
            </a:r>
            <a:r>
              <a:rPr lang="en-US" sz="1800" dirty="0">
                <a:latin typeface="+mn-ea"/>
              </a:rPr>
              <a:t>(b)</a:t>
            </a:r>
            <a:r>
              <a:rPr lang="zh-CN" altLang="en-US" sz="1800" dirty="0">
                <a:latin typeface="+mn-ea"/>
              </a:rPr>
              <a:t>款之規定，在第</a:t>
            </a:r>
            <a:r>
              <a:rPr lang="en-US" sz="1800" dirty="0">
                <a:latin typeface="+mn-ea"/>
              </a:rPr>
              <a:t>2</a:t>
            </a:r>
            <a:r>
              <a:rPr lang="zh-CN" altLang="en-US" sz="1800" dirty="0">
                <a:latin typeface="+mn-ea"/>
              </a:rPr>
              <a:t>條所列舉區域內，對目前正管理該地區之當局與其居民（包括法人在內），就日本與日本國民之財產</a:t>
            </a:r>
            <a:r>
              <a:rPr lang="zh-TW" altLang="en-US" sz="1800" dirty="0">
                <a:latin typeface="+mn-ea"/>
              </a:rPr>
              <a:t>、</a:t>
            </a:r>
            <a:r>
              <a:rPr lang="zh-CN" altLang="en-US" sz="1800" dirty="0">
                <a:latin typeface="+mn-ea"/>
              </a:rPr>
              <a:t>請求權與債務之處分，以及該當局對日本與日本國民，就該當局與其居民在日本之財產與包含債務在內之請求權之處分，應該依據日本與該當局之特別協議為之。第</a:t>
            </a:r>
            <a:r>
              <a:rPr lang="en-US" sz="1800" dirty="0">
                <a:latin typeface="+mn-ea"/>
              </a:rPr>
              <a:t>2</a:t>
            </a:r>
            <a:r>
              <a:rPr lang="zh-CN" altLang="en-US" sz="1800" dirty="0">
                <a:latin typeface="+mn-ea"/>
              </a:rPr>
              <a:t>條所列舉區域內之聯盟國與其國民財產且目前尚未歸還者，應由管理當局依現狀歸還（前項所稱之國民，在本和約中皆包括法人）。</a:t>
            </a:r>
            <a:endParaRPr lang="en-US" altLang="zh-CN" sz="1800" dirty="0">
              <a:latin typeface="+mn-ea"/>
            </a:endParaRPr>
          </a:p>
          <a:p>
            <a:pPr marL="514350" lvl="0" indent="-514350">
              <a:buFont typeface="+mj-lt"/>
              <a:buAutoNum type="alphaLcParenR"/>
            </a:pPr>
            <a:endParaRPr lang="en-US" sz="1800" dirty="0">
              <a:latin typeface="+mn-ea"/>
            </a:endParaRPr>
          </a:p>
          <a:p>
            <a:pPr marL="514350" lvl="0" indent="-514350">
              <a:buFont typeface="+mj-lt"/>
              <a:buAutoNum type="alphaLcParenR"/>
            </a:pPr>
            <a:r>
              <a:rPr lang="zh-CN" altLang="en-US" sz="1800" dirty="0">
                <a:latin typeface="+mn-ea"/>
              </a:rPr>
              <a:t>日本承認前述第</a:t>
            </a:r>
            <a:r>
              <a:rPr lang="en-US" sz="1800" dirty="0">
                <a:latin typeface="+mn-ea"/>
              </a:rPr>
              <a:t>2</a:t>
            </a:r>
            <a:r>
              <a:rPr lang="zh-CN" altLang="en-US" sz="1800" dirty="0">
                <a:latin typeface="+mn-ea"/>
              </a:rPr>
              <a:t>條</a:t>
            </a:r>
            <a:r>
              <a:rPr lang="zh-TW" altLang="en-US" sz="1800" dirty="0">
                <a:latin typeface="+mn-ea"/>
              </a:rPr>
              <a:t>與第</a:t>
            </a:r>
            <a:r>
              <a:rPr lang="en-US" altLang="zh-TW" sz="1800" dirty="0">
                <a:latin typeface="+mn-ea"/>
              </a:rPr>
              <a:t>3</a:t>
            </a:r>
            <a:r>
              <a:rPr lang="zh-TW" altLang="en-US" sz="1800">
                <a:latin typeface="+mn-ea"/>
              </a:rPr>
              <a:t>條裡，美國</a:t>
            </a:r>
            <a:r>
              <a:rPr lang="zh-CN" altLang="en-US" sz="1800">
                <a:latin typeface="+mn-ea"/>
              </a:rPr>
              <a:t>軍</a:t>
            </a:r>
            <a:r>
              <a:rPr lang="zh-CN" altLang="en-US" sz="1800" dirty="0">
                <a:latin typeface="+mn-ea"/>
              </a:rPr>
              <a:t>事政府對日本與日本國民財產處分的有效性。</a:t>
            </a:r>
            <a:endParaRPr lang="en-US" altLang="zh-CN" sz="1800" dirty="0">
              <a:latin typeface="+mn-ea"/>
            </a:endParaRPr>
          </a:p>
          <a:p>
            <a:pPr marL="514350" lvl="0" indent="-514350">
              <a:buFont typeface="+mj-lt"/>
              <a:buAutoNum type="alphaLcParenR"/>
            </a:pPr>
            <a:endParaRPr lang="en-US" sz="1800" dirty="0">
              <a:latin typeface="+mn-ea"/>
            </a:endParaRPr>
          </a:p>
          <a:p>
            <a:pPr marL="514350" lvl="0" indent="-514350">
              <a:buFont typeface="+mj-lt"/>
              <a:buAutoNum type="alphaLcParenR"/>
            </a:pPr>
            <a:r>
              <a:rPr lang="zh-CN" altLang="en-US" sz="1800" dirty="0">
                <a:latin typeface="+mn-ea"/>
              </a:rPr>
              <a:t>依據本和約，日本所掌握連結至日本之海底電纜將予以等分。日本擁有者為日本端之設備與該電纜之一半，以及分離領域所餘電纜和其端點設備。</a:t>
            </a:r>
            <a:endParaRPr lang="es-ES" sz="1800" dirty="0">
              <a:latin typeface="+mn-ea"/>
            </a:endParaRPr>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a:ln w="11430"/>
                <a:solidFill>
                  <a:schemeClr val="tx2">
                    <a:lumMod val="60000"/>
                    <a:lumOff val="40000"/>
                  </a:schemeClr>
                </a:solidFill>
                <a:effectLst>
                  <a:outerShdw blurRad="50800" dist="39000" dir="5460000" algn="tl">
                    <a:srgbClr val="000000">
                      <a:alpha val="38000"/>
                    </a:srgbClr>
                  </a:outerShdw>
                </a:effectLst>
              </a:rPr>
              <a:t>SFPT</a:t>
            </a: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zh-TW"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第四條注解</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endParaRPr>
          </a:p>
        </p:txBody>
      </p:sp>
      <p:sp>
        <p:nvSpPr>
          <p:cNvPr id="3" name="2 Marcador de contenido"/>
          <p:cNvSpPr>
            <a:spLocks noGrp="1"/>
          </p:cNvSpPr>
          <p:nvPr>
            <p:ph type="subTitle" idx="1"/>
          </p:nvPr>
        </p:nvSpPr>
        <p:spPr>
          <a:xfrm>
            <a:off x="971600" y="1428736"/>
            <a:ext cx="7848872" cy="4736568"/>
          </a:xfrm>
          <a:noFill/>
        </p:spPr>
        <p:txBody>
          <a:bodyPr>
            <a:normAutofit/>
          </a:bodyPr>
          <a:lstStyle/>
          <a:p>
            <a:pPr algn="l"/>
            <a:r>
              <a:rPr lang="zh-TW" altLang="en-US" sz="1800" dirty="0">
                <a:solidFill>
                  <a:schemeClr val="tx1"/>
                </a:solidFill>
                <a:latin typeface="SimSun" panose="02010600030101010101" pitchFamily="2" charset="-122"/>
                <a:ea typeface="SimSun" panose="02010600030101010101" pitchFamily="2" charset="-122"/>
              </a:rPr>
              <a:t>「</a:t>
            </a:r>
            <a:r>
              <a:rPr lang="zh-CN" altLang="en-US" sz="1800" dirty="0">
                <a:solidFill>
                  <a:schemeClr val="tx1"/>
                </a:solidFill>
                <a:latin typeface="SimSun" panose="02010600030101010101" pitchFamily="2" charset="-122"/>
                <a:ea typeface="SimSun" panose="02010600030101010101" pitchFamily="2" charset="-122"/>
              </a:rPr>
              <a:t>軍事政府</a:t>
            </a:r>
            <a:r>
              <a:rPr lang="zh-TW" altLang="en-US" sz="1800" dirty="0">
                <a:solidFill>
                  <a:schemeClr val="tx1"/>
                </a:solidFill>
                <a:latin typeface="SimSun" panose="02010600030101010101" pitchFamily="2" charset="-122"/>
                <a:ea typeface="SimSun" panose="02010600030101010101" pitchFamily="2" charset="-122"/>
              </a:rPr>
              <a:t>」</a:t>
            </a:r>
            <a:r>
              <a:rPr lang="zh-CN" altLang="en-US" sz="1800" dirty="0">
                <a:solidFill>
                  <a:schemeClr val="tx1"/>
                </a:solidFill>
                <a:latin typeface="SimSun" panose="02010600030101010101" pitchFamily="2" charset="-122"/>
                <a:ea typeface="SimSun" panose="02010600030101010101" pitchFamily="2" charset="-122"/>
              </a:rPr>
              <a:t>是佔領軍</a:t>
            </a:r>
            <a:r>
              <a:rPr lang="zh-TW" altLang="en-US" sz="1800" dirty="0">
                <a:solidFill>
                  <a:schemeClr val="tx1"/>
                </a:solidFill>
                <a:latin typeface="SimSun" panose="02010600030101010101" pitchFamily="2" charset="-122"/>
                <a:ea typeface="SimSun" panose="02010600030101010101" pitchFamily="2" charset="-122"/>
              </a:rPr>
              <a:t>對被佔領地區</a:t>
            </a:r>
            <a:r>
              <a:rPr lang="zh-CN" altLang="en-US" sz="1800" dirty="0">
                <a:solidFill>
                  <a:schemeClr val="tx1"/>
                </a:solidFill>
                <a:latin typeface="SimSun" panose="02010600030101010101" pitchFamily="2" charset="-122"/>
                <a:ea typeface="SimSun" panose="02010600030101010101" pitchFamily="2" charset="-122"/>
              </a:rPr>
              <a:t>行使政府權力</a:t>
            </a:r>
            <a:r>
              <a:rPr lang="zh-TW" altLang="en-US" sz="1800" dirty="0">
                <a:solidFill>
                  <a:schemeClr val="tx1"/>
                </a:solidFill>
                <a:latin typeface="SimSun" panose="02010600030101010101" pitchFamily="2" charset="-122"/>
                <a:ea typeface="SimSun" panose="02010600030101010101" pitchFamily="2" charset="-122"/>
              </a:rPr>
              <a:t>的一種管理形式。</a:t>
            </a:r>
            <a:r>
              <a:rPr lang="zh-CN" altLang="en-US" sz="1800" dirty="0">
                <a:solidFill>
                  <a:schemeClr val="tx1"/>
                </a:solidFill>
                <a:latin typeface="SimSun" panose="02010600030101010101" pitchFamily="2" charset="-122"/>
                <a:ea typeface="SimSun" panose="02010600030101010101" pitchFamily="2" charset="-122"/>
              </a:rPr>
              <a:t>換言之，</a:t>
            </a:r>
            <a:r>
              <a:rPr lang="zh-TW" altLang="en-US" sz="1800" dirty="0">
                <a:solidFill>
                  <a:schemeClr val="tx1"/>
                </a:solidFill>
                <a:latin typeface="SimSun" panose="02010600030101010101" pitchFamily="2" charset="-122"/>
                <a:ea typeface="SimSun" panose="02010600030101010101" pitchFamily="2" charset="-122"/>
              </a:rPr>
              <a:t>「</a:t>
            </a:r>
            <a:r>
              <a:rPr lang="zh-CN" altLang="en-US" sz="1800" dirty="0">
                <a:solidFill>
                  <a:schemeClr val="tx1"/>
                </a:solidFill>
                <a:latin typeface="SimSun" panose="02010600030101010101" pitchFamily="2" charset="-122"/>
                <a:ea typeface="SimSun" panose="02010600030101010101" pitchFamily="2" charset="-122"/>
              </a:rPr>
              <a:t>軍</a:t>
            </a:r>
            <a:r>
              <a:rPr lang="zh-TW" altLang="en-US" sz="1800" dirty="0">
                <a:solidFill>
                  <a:schemeClr val="tx1"/>
                </a:solidFill>
                <a:latin typeface="SimSun" panose="02010600030101010101" pitchFamily="2" charset="-122"/>
                <a:ea typeface="SimSun" panose="02010600030101010101" pitchFamily="2" charset="-122"/>
              </a:rPr>
              <a:t>事</a:t>
            </a:r>
            <a:r>
              <a:rPr lang="zh-CN" altLang="en-US" sz="1800" dirty="0">
                <a:solidFill>
                  <a:schemeClr val="tx1"/>
                </a:solidFill>
                <a:latin typeface="SimSun" panose="02010600030101010101" pitchFamily="2" charset="-122"/>
                <a:ea typeface="SimSun" panose="02010600030101010101" pitchFamily="2" charset="-122"/>
              </a:rPr>
              <a:t>政府</a:t>
            </a:r>
            <a:r>
              <a:rPr lang="zh-TW" altLang="en-US" sz="1800" dirty="0">
                <a:solidFill>
                  <a:schemeClr val="tx1"/>
                </a:solidFill>
                <a:latin typeface="SimSun" panose="02010600030101010101" pitchFamily="2" charset="-122"/>
                <a:ea typeface="SimSun" panose="02010600030101010101" pitchFamily="2" charset="-122"/>
              </a:rPr>
              <a:t>」</a:t>
            </a:r>
            <a:r>
              <a:rPr lang="zh-CN" altLang="en-US" sz="1800" dirty="0">
                <a:solidFill>
                  <a:schemeClr val="tx1"/>
                </a:solidFill>
                <a:latin typeface="SimSun" panose="02010600030101010101" pitchFamily="2" charset="-122"/>
                <a:ea typeface="SimSun" panose="02010600030101010101" pitchFamily="2" charset="-122"/>
              </a:rPr>
              <a:t>是被佔領地區的政府，因此，很快可以看出，第</a:t>
            </a:r>
            <a:r>
              <a:rPr lang="en-US" sz="1800" dirty="0">
                <a:solidFill>
                  <a:schemeClr val="tx1"/>
                </a:solidFill>
                <a:latin typeface="SimSun" panose="02010600030101010101" pitchFamily="2" charset="-122"/>
                <a:ea typeface="SimSun" panose="02010600030101010101" pitchFamily="2" charset="-122"/>
              </a:rPr>
              <a:t>2</a:t>
            </a:r>
            <a:r>
              <a:rPr lang="zh-CN" altLang="en-US" sz="1800" dirty="0">
                <a:solidFill>
                  <a:schemeClr val="tx1"/>
                </a:solidFill>
                <a:latin typeface="SimSun" panose="02010600030101010101" pitchFamily="2" charset="-122"/>
                <a:ea typeface="SimSun" panose="02010600030101010101" pitchFamily="2" charset="-122"/>
              </a:rPr>
              <a:t>條</a:t>
            </a:r>
            <a:r>
              <a:rPr lang="en-US" sz="1800" dirty="0">
                <a:solidFill>
                  <a:schemeClr val="tx1"/>
                </a:solidFill>
                <a:latin typeface="SimSun" panose="02010600030101010101" pitchFamily="2" charset="-122"/>
                <a:ea typeface="SimSun" panose="02010600030101010101" pitchFamily="2" charset="-122"/>
              </a:rPr>
              <a:t>(b)</a:t>
            </a:r>
            <a:r>
              <a:rPr lang="zh-CN" altLang="en-US" sz="1800" dirty="0">
                <a:solidFill>
                  <a:schemeClr val="tx1"/>
                </a:solidFill>
                <a:latin typeface="SimSun" panose="02010600030101010101" pitchFamily="2" charset="-122"/>
                <a:ea typeface="SimSun" panose="02010600030101010101" pitchFamily="2" charset="-122"/>
              </a:rPr>
              <a:t>中的台灣是被佔領地區。</a:t>
            </a:r>
            <a:br>
              <a:rPr lang="en-US" sz="1800" dirty="0">
                <a:solidFill>
                  <a:schemeClr val="tx1"/>
                </a:solidFill>
                <a:latin typeface="SimSun" panose="02010600030101010101" pitchFamily="2" charset="-122"/>
                <a:ea typeface="SimSun" panose="02010600030101010101" pitchFamily="2" charset="-122"/>
              </a:rPr>
            </a:br>
            <a:br>
              <a:rPr lang="en-US" sz="1800" dirty="0">
                <a:solidFill>
                  <a:schemeClr val="tx1"/>
                </a:solidFill>
                <a:latin typeface="SimSun" panose="02010600030101010101" pitchFamily="2" charset="-122"/>
                <a:ea typeface="SimSun" panose="02010600030101010101" pitchFamily="2" charset="-122"/>
              </a:rPr>
            </a:br>
            <a:r>
              <a:rPr lang="zh-CN" altLang="en-US" sz="1800" dirty="0">
                <a:solidFill>
                  <a:schemeClr val="tx1"/>
                </a:solidFill>
                <a:latin typeface="SimSun" panose="02010600030101010101" pitchFamily="2" charset="-122"/>
                <a:ea typeface="SimSun" panose="02010600030101010101" pitchFamily="2" charset="-122"/>
              </a:rPr>
              <a:t>根據國際法，</a:t>
            </a:r>
            <a:r>
              <a:rPr lang="en-US" sz="1800" dirty="0">
                <a:solidFill>
                  <a:schemeClr val="tx1"/>
                </a:solidFill>
                <a:latin typeface="SimSun" panose="02010600030101010101" pitchFamily="2" charset="-122"/>
                <a:ea typeface="SimSun" panose="02010600030101010101" pitchFamily="2" charset="-122"/>
              </a:rPr>
              <a:t>1945</a:t>
            </a:r>
            <a:r>
              <a:rPr lang="zh-CN" altLang="en-US" sz="1800" dirty="0">
                <a:solidFill>
                  <a:schemeClr val="tx1"/>
                </a:solidFill>
                <a:latin typeface="SimSun" panose="02010600030101010101" pitchFamily="2" charset="-122"/>
                <a:ea typeface="SimSun" panose="02010600030101010101" pitchFamily="2" charset="-122"/>
              </a:rPr>
              <a:t>年</a:t>
            </a:r>
            <a:r>
              <a:rPr lang="en-US" sz="1800" dirty="0">
                <a:solidFill>
                  <a:schemeClr val="tx1"/>
                </a:solidFill>
                <a:latin typeface="SimSun" panose="02010600030101010101" pitchFamily="2" charset="-122"/>
                <a:ea typeface="SimSun" panose="02010600030101010101" pitchFamily="2" charset="-122"/>
              </a:rPr>
              <a:t>10</a:t>
            </a:r>
            <a:r>
              <a:rPr lang="zh-CN" altLang="en-US" sz="1800" dirty="0">
                <a:solidFill>
                  <a:schemeClr val="tx1"/>
                </a:solidFill>
                <a:latin typeface="SimSun" panose="02010600030101010101" pitchFamily="2" charset="-122"/>
                <a:ea typeface="SimSun" panose="02010600030101010101" pitchFamily="2" charset="-122"/>
              </a:rPr>
              <a:t>月</a:t>
            </a:r>
            <a:r>
              <a:rPr lang="en-US" sz="1800" dirty="0">
                <a:solidFill>
                  <a:schemeClr val="tx1"/>
                </a:solidFill>
                <a:latin typeface="SimSun" panose="02010600030101010101" pitchFamily="2" charset="-122"/>
                <a:ea typeface="SimSun" panose="02010600030101010101" pitchFamily="2" charset="-122"/>
              </a:rPr>
              <a:t>25</a:t>
            </a:r>
            <a:r>
              <a:rPr lang="zh-CN" altLang="en-US" sz="1800" dirty="0">
                <a:solidFill>
                  <a:schemeClr val="tx1"/>
                </a:solidFill>
                <a:latin typeface="SimSun" panose="02010600030101010101" pitchFamily="2" charset="-122"/>
                <a:ea typeface="SimSun" panose="02010600030101010101" pitchFamily="2" charset="-122"/>
              </a:rPr>
              <a:t>日是台灣軍事佔領的開始，而肯定不是“台灣光復節”</a:t>
            </a:r>
            <a:r>
              <a:rPr lang="zh-TW" altLang="en-US" sz="1800" dirty="0">
                <a:solidFill>
                  <a:schemeClr val="tx1"/>
                </a:solidFill>
                <a:latin typeface="SimSun" panose="02010600030101010101" pitchFamily="2" charset="-122"/>
                <a:ea typeface="SimSun" panose="02010600030101010101" pitchFamily="2" charset="-122"/>
              </a:rPr>
              <a:t>。</a:t>
            </a:r>
            <a:r>
              <a:rPr lang="zh-CN" altLang="en-US" sz="1800" dirty="0">
                <a:solidFill>
                  <a:schemeClr val="tx1"/>
                </a:solidFill>
                <a:latin typeface="SimSun" panose="02010600030101010101" pitchFamily="2" charset="-122"/>
                <a:ea typeface="SimSun" panose="02010600030101010101" pitchFamily="2" charset="-122"/>
              </a:rPr>
              <a:t>國際法的一個</a:t>
            </a:r>
            <a:r>
              <a:rPr lang="zh-TW" altLang="en-US" sz="1800" dirty="0">
                <a:solidFill>
                  <a:schemeClr val="tx1"/>
                </a:solidFill>
                <a:latin typeface="SimSun" panose="02010600030101010101" pitchFamily="2" charset="-122"/>
                <a:ea typeface="SimSun" panose="02010600030101010101" pitchFamily="2" charset="-122"/>
              </a:rPr>
              <a:t>埾固的信條 </a:t>
            </a:r>
            <a:r>
              <a:rPr lang="zh-CN" altLang="en-US" sz="1800" dirty="0">
                <a:solidFill>
                  <a:schemeClr val="tx1"/>
                </a:solidFill>
                <a:latin typeface="SimSun" panose="02010600030101010101" pitchFamily="2" charset="-122"/>
                <a:ea typeface="SimSun" panose="02010600030101010101" pitchFamily="2" charset="-122"/>
              </a:rPr>
              <a:t>是：“</a:t>
            </a:r>
            <a:r>
              <a:rPr lang="zh-TW" altLang="en-US" sz="1800" dirty="0">
                <a:solidFill>
                  <a:schemeClr val="tx1"/>
                </a:solidFill>
                <a:latin typeface="SimSun" panose="02010600030101010101" pitchFamily="2" charset="-122"/>
                <a:ea typeface="SimSun" panose="02010600030101010101" pitchFamily="2" charset="-122"/>
              </a:rPr>
              <a:t>軍事</a:t>
            </a:r>
            <a:r>
              <a:rPr lang="zh-CN" altLang="en-US" sz="1800" dirty="0">
                <a:solidFill>
                  <a:schemeClr val="tx1"/>
                </a:solidFill>
                <a:latin typeface="SimSun" panose="02010600030101010101" pitchFamily="2" charset="-122"/>
                <a:ea typeface="SimSun" panose="02010600030101010101" pitchFamily="2" charset="-122"/>
              </a:rPr>
              <a:t>佔領不</a:t>
            </a:r>
            <a:r>
              <a:rPr lang="zh-TW" altLang="en-US" sz="1800" dirty="0">
                <a:solidFill>
                  <a:schemeClr val="tx1"/>
                </a:solidFill>
                <a:latin typeface="SimSun" panose="02010600030101010101" pitchFamily="2" charset="-122"/>
                <a:ea typeface="SimSun" panose="02010600030101010101" pitchFamily="2" charset="-122"/>
              </a:rPr>
              <a:t>移</a:t>
            </a:r>
            <a:r>
              <a:rPr lang="zh-CN" altLang="en-US" sz="1800" dirty="0">
                <a:solidFill>
                  <a:schemeClr val="tx1"/>
                </a:solidFill>
                <a:latin typeface="SimSun" panose="02010600030101010101" pitchFamily="2" charset="-122"/>
                <a:ea typeface="SimSun" panose="02010600030101010101" pitchFamily="2" charset="-122"/>
              </a:rPr>
              <a:t>轉主權。”</a:t>
            </a:r>
            <a:br>
              <a:rPr lang="en-US" sz="1800" dirty="0">
                <a:solidFill>
                  <a:schemeClr val="tx1"/>
                </a:solidFill>
                <a:latin typeface="SimSun" panose="02010600030101010101" pitchFamily="2" charset="-122"/>
                <a:ea typeface="SimSun" panose="02010600030101010101" pitchFamily="2" charset="-122"/>
              </a:rPr>
            </a:br>
            <a:br>
              <a:rPr lang="en-US" sz="1800" dirty="0">
                <a:solidFill>
                  <a:schemeClr val="tx1"/>
                </a:solidFill>
                <a:latin typeface="SimSun" panose="02010600030101010101" pitchFamily="2" charset="-122"/>
                <a:ea typeface="SimSun" panose="02010600030101010101" pitchFamily="2" charset="-122"/>
              </a:rPr>
            </a:br>
            <a:r>
              <a:rPr lang="zh-TW" altLang="en-US" sz="1800" dirty="0">
                <a:solidFill>
                  <a:schemeClr val="tx1"/>
                </a:solidFill>
                <a:latin typeface="SimSun" panose="02010600030101010101" pitchFamily="2" charset="-122"/>
                <a:ea typeface="SimSun" panose="02010600030101010101" pitchFamily="2" charset="-122"/>
              </a:rPr>
              <a:t>許多閱讀舊金山和約的研究員由於不熟悉戰爭法，完全無法認知舊金山和約的一個重點，亦即戰後，根據和平條約規定從「母國」脫離的地區，其（主要）佔領國之軍事政府並不會因為和平條約生效而結束，而一直持續到被合法取代為止（即被 </a:t>
            </a:r>
            <a:r>
              <a:rPr lang="en-US" sz="1800" dirty="0">
                <a:solidFill>
                  <a:schemeClr val="tx1"/>
                </a:solidFill>
                <a:latin typeface="SimSun" panose="02010600030101010101" pitchFamily="2" charset="-122"/>
                <a:ea typeface="SimSun" panose="02010600030101010101" pitchFamily="2" charset="-122"/>
              </a:rPr>
              <a:t>“</a:t>
            </a:r>
            <a:r>
              <a:rPr lang="zh-TW" altLang="en-US" sz="1800" dirty="0">
                <a:solidFill>
                  <a:schemeClr val="tx1"/>
                </a:solidFill>
                <a:latin typeface="SimSun" panose="02010600030101010101" pitchFamily="2" charset="-122"/>
                <a:ea typeface="SimSun" panose="02010600030101010101" pitchFamily="2" charset="-122"/>
              </a:rPr>
              <a:t>承認的民事政府</a:t>
            </a:r>
            <a:r>
              <a:rPr lang="en-US" sz="1800" dirty="0">
                <a:solidFill>
                  <a:schemeClr val="tx1"/>
                </a:solidFill>
                <a:latin typeface="SimSun" panose="02010600030101010101" pitchFamily="2" charset="-122"/>
                <a:ea typeface="SimSun" panose="02010600030101010101" pitchFamily="2" charset="-122"/>
              </a:rPr>
              <a:t>” </a:t>
            </a:r>
            <a:r>
              <a:rPr lang="zh-TW" altLang="en-US" sz="1800" dirty="0">
                <a:solidFill>
                  <a:schemeClr val="tx1"/>
                </a:solidFill>
                <a:latin typeface="SimSun" panose="02010600030101010101" pitchFamily="2" charset="-122"/>
                <a:ea typeface="SimSun" panose="02010600030101010101" pitchFamily="2" charset="-122"/>
              </a:rPr>
              <a:t>取代。） </a:t>
            </a:r>
            <a:r>
              <a:rPr lang="en-US" sz="1800" dirty="0">
                <a:solidFill>
                  <a:schemeClr val="tx1"/>
                </a:solidFill>
                <a:latin typeface="SimSun" panose="02010600030101010101" pitchFamily="2" charset="-122"/>
                <a:ea typeface="SimSun" panose="02010600030101010101" pitchFamily="2" charset="-122"/>
              </a:rPr>
              <a:t> </a:t>
            </a:r>
            <a:endParaRPr lang="en-US" sz="1800" dirty="0">
              <a:latin typeface="SimSun" panose="02010600030101010101" pitchFamily="2" charset="-122"/>
              <a:ea typeface="SimSun" panose="02010600030101010101" pitchFamily="2" charset="-122"/>
            </a:endParaRPr>
          </a:p>
          <a:p>
            <a:pPr marL="0">
              <a:buNone/>
            </a:pPr>
            <a:endParaRPr lang="en-US" sz="1800" dirty="0">
              <a:solidFill>
                <a:schemeClr val="bg1"/>
              </a:solidFill>
              <a:latin typeface="SimSun" panose="02010600030101010101" pitchFamily="2" charset="-122"/>
              <a:ea typeface="SimSun" panose="02010600030101010101" pitchFamily="2" charset="-122"/>
            </a:endParaRPr>
          </a:p>
          <a:p>
            <a:pPr marL="0">
              <a:buNone/>
            </a:pPr>
            <a:endParaRPr lang="en-US" sz="1800" dirty="0">
              <a:solidFill>
                <a:schemeClr val="bg1"/>
              </a:solidFill>
              <a:latin typeface="SimSun" panose="02010600030101010101" pitchFamily="2" charset="-122"/>
              <a:ea typeface="SimSun" panose="02010600030101010101" pitchFamily="2" charset="-122"/>
            </a:endParaRPr>
          </a:p>
        </p:txBody>
      </p:sp>
      <p:sp>
        <p:nvSpPr>
          <p:cNvPr id="4" name="3 CuadroTexto"/>
          <p:cNvSpPr txBox="1"/>
          <p:nvPr/>
        </p:nvSpPr>
        <p:spPr>
          <a:xfrm>
            <a:off x="6804248" y="6021288"/>
            <a:ext cx="2016224" cy="400110"/>
          </a:xfrm>
          <a:prstGeom prst="rect">
            <a:avLst/>
          </a:prstGeom>
          <a:noFill/>
        </p:spPr>
        <p:txBody>
          <a:bodyPr wrap="square" rtlCol="0">
            <a:spAutoFit/>
          </a:bodyPr>
          <a:lstStyle/>
          <a:p>
            <a:pPr algn="r"/>
            <a:r>
              <a:rPr lang="zh-TW" altLang="en-US" sz="2000" i="1" dirty="0">
                <a:ln>
                  <a:solidFill>
                    <a:srgbClr val="00B050"/>
                  </a:solidFill>
                </a:ln>
                <a:solidFill>
                  <a:schemeClr val="accent3">
                    <a:lumMod val="75000"/>
                  </a:schemeClr>
                </a:solidFill>
                <a:effectLst>
                  <a:outerShdw blurRad="38100" dist="38100" dir="2700000" algn="tl">
                    <a:srgbClr val="000000">
                      <a:alpha val="43137"/>
                    </a:srgbClr>
                  </a:outerShdw>
                  <a:reflection blurRad="6350" stA="55000" endA="50" endPos="85000" dir="5400000" sy="-100000" algn="bl" rotWithShape="0"/>
                </a:effectLst>
              </a:rPr>
              <a:t>繼續 </a:t>
            </a:r>
            <a:r>
              <a:rPr lang="en-US" sz="2000" i="1" dirty="0">
                <a:ln>
                  <a:solidFill>
                    <a:srgbClr val="00B050"/>
                  </a:solidFill>
                </a:ln>
                <a:solidFill>
                  <a:schemeClr val="accent3">
                    <a:lumMod val="75000"/>
                  </a:schemeClr>
                </a:solidFill>
                <a:effectLst>
                  <a:outerShdw blurRad="38100" dist="38100" dir="2700000" algn="tl">
                    <a:srgbClr val="000000">
                      <a:alpha val="43137"/>
                    </a:srgbClr>
                  </a:outerShdw>
                  <a:reflection blurRad="6350" stA="55000" endA="50" endPos="85000" dir="5400000" sy="-100000" algn="bl" rotWithShape="0"/>
                </a:effectLst>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zh-TW"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第四條注解</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endParaRPr>
          </a:p>
        </p:txBody>
      </p:sp>
      <p:sp>
        <p:nvSpPr>
          <p:cNvPr id="3" name="2 Marcador de contenido"/>
          <p:cNvSpPr>
            <a:spLocks noGrp="1"/>
          </p:cNvSpPr>
          <p:nvPr>
            <p:ph type="subTitle" idx="1"/>
          </p:nvPr>
        </p:nvSpPr>
        <p:spPr>
          <a:xfrm>
            <a:off x="971600" y="1196752"/>
            <a:ext cx="7848872" cy="4968552"/>
          </a:xfrm>
          <a:noFill/>
        </p:spPr>
        <p:txBody>
          <a:bodyPr>
            <a:normAutofit/>
          </a:bodyPr>
          <a:lstStyle/>
          <a:p>
            <a:pPr algn="l"/>
            <a:r>
              <a:rPr lang="zh-CN" altLang="en-US" sz="1800" dirty="0">
                <a:solidFill>
                  <a:schemeClr val="tx1"/>
                </a:solidFill>
                <a:latin typeface="+mj-ea"/>
                <a:ea typeface="+mj-ea"/>
              </a:rPr>
              <a:t>第</a:t>
            </a:r>
            <a:r>
              <a:rPr lang="en-US" sz="1800" dirty="0">
                <a:solidFill>
                  <a:schemeClr val="tx1"/>
                </a:solidFill>
                <a:latin typeface="+mj-ea"/>
                <a:ea typeface="+mj-ea"/>
              </a:rPr>
              <a:t>2</a:t>
            </a:r>
            <a:r>
              <a:rPr lang="zh-CN" altLang="en-US" sz="1800" dirty="0">
                <a:solidFill>
                  <a:schemeClr val="tx1"/>
                </a:solidFill>
                <a:latin typeface="+mj-ea"/>
                <a:ea typeface="+mj-ea"/>
              </a:rPr>
              <a:t>條和第</a:t>
            </a:r>
            <a:r>
              <a:rPr lang="en-US" sz="1800" dirty="0">
                <a:solidFill>
                  <a:schemeClr val="tx1"/>
                </a:solidFill>
                <a:latin typeface="+mj-ea"/>
                <a:ea typeface="+mj-ea"/>
              </a:rPr>
              <a:t>3</a:t>
            </a:r>
            <a:r>
              <a:rPr lang="zh-CN" altLang="en-US" sz="1800" dirty="0">
                <a:solidFill>
                  <a:schemeClr val="tx1"/>
                </a:solidFill>
                <a:latin typeface="+mj-ea"/>
                <a:ea typeface="+mj-ea"/>
              </a:rPr>
              <a:t>條中</a:t>
            </a:r>
            <a:r>
              <a:rPr lang="zh-TW" altLang="en-US" sz="1800" dirty="0">
                <a:solidFill>
                  <a:schemeClr val="tx1"/>
                </a:solidFill>
                <a:latin typeface="+mj-ea"/>
                <a:ea typeface="+mj-ea"/>
              </a:rPr>
              <a:t>所規範</a:t>
            </a:r>
            <a:r>
              <a:rPr lang="zh-CN" altLang="en-US" sz="1800" dirty="0">
                <a:solidFill>
                  <a:schemeClr val="tx1"/>
                </a:solidFill>
                <a:latin typeface="+mj-ea"/>
                <a:ea typeface="+mj-ea"/>
              </a:rPr>
              <a:t>的領土已經與</a:t>
            </a:r>
            <a:r>
              <a:rPr lang="zh-TW" altLang="en-US" sz="1800" dirty="0">
                <a:solidFill>
                  <a:schemeClr val="tx1"/>
                </a:solidFill>
                <a:latin typeface="+mj-ea"/>
                <a:ea typeface="+mj-ea"/>
              </a:rPr>
              <a:t>日本</a:t>
            </a:r>
            <a:r>
              <a:rPr lang="zh-CN" altLang="en-US" sz="1800" dirty="0">
                <a:solidFill>
                  <a:schemeClr val="tx1"/>
                </a:solidFill>
                <a:latin typeface="+mj-ea"/>
                <a:ea typeface="+mj-ea"/>
              </a:rPr>
              <a:t>“母國”分離，因此，在這些地區行使管轄權</a:t>
            </a:r>
            <a:r>
              <a:rPr lang="zh-TW" altLang="en-US" sz="1800" dirty="0">
                <a:solidFill>
                  <a:schemeClr val="tx1"/>
                </a:solidFill>
                <a:latin typeface="+mj-ea"/>
                <a:ea typeface="+mj-ea"/>
              </a:rPr>
              <a:t>的軍事政府並</a:t>
            </a:r>
            <a:r>
              <a:rPr lang="zh-CN" altLang="en-US" sz="1800" dirty="0">
                <a:solidFill>
                  <a:schemeClr val="tx1"/>
                </a:solidFill>
                <a:latin typeface="+mj-ea"/>
                <a:ea typeface="+mj-ea"/>
              </a:rPr>
              <a:t>不因和平條約的生效而結束。大部分平民學者</a:t>
            </a:r>
            <a:r>
              <a:rPr lang="zh-TW" altLang="en-US" sz="1800" dirty="0">
                <a:solidFill>
                  <a:schemeClr val="tx1"/>
                </a:solidFill>
                <a:latin typeface="+mj-ea"/>
                <a:ea typeface="+mj-ea"/>
              </a:rPr>
              <a:t>因</a:t>
            </a:r>
            <a:r>
              <a:rPr lang="zh-CN" altLang="en-US" sz="1800" dirty="0">
                <a:solidFill>
                  <a:schemeClr val="tx1"/>
                </a:solidFill>
                <a:latin typeface="+mj-ea"/>
                <a:ea typeface="+mj-ea"/>
              </a:rPr>
              <a:t>不熟悉“國際法</a:t>
            </a:r>
            <a:r>
              <a:rPr lang="zh-TW" altLang="en-US" sz="1800" dirty="0">
                <a:solidFill>
                  <a:schemeClr val="tx1"/>
                </a:solidFill>
                <a:latin typeface="+mj-ea"/>
                <a:ea typeface="+mj-ea"/>
              </a:rPr>
              <a:t>中的</a:t>
            </a:r>
            <a:r>
              <a:rPr lang="zh-CN" altLang="en-US" sz="1800" dirty="0">
                <a:solidFill>
                  <a:schemeClr val="tx1"/>
                </a:solidFill>
                <a:latin typeface="+mj-ea"/>
                <a:ea typeface="+mj-ea"/>
              </a:rPr>
              <a:t>軍事管轄”</a:t>
            </a:r>
            <a:r>
              <a:rPr lang="zh-TW" altLang="en-US" sz="1800" dirty="0">
                <a:solidFill>
                  <a:schemeClr val="tx1"/>
                </a:solidFill>
                <a:latin typeface="+mj-ea"/>
                <a:ea typeface="+mj-ea"/>
              </a:rPr>
              <a:t>這主題</a:t>
            </a:r>
            <a:r>
              <a:rPr lang="zh-CN" altLang="en-US" sz="1800" dirty="0">
                <a:solidFill>
                  <a:schemeClr val="tx1"/>
                </a:solidFill>
                <a:latin typeface="+mj-ea"/>
                <a:ea typeface="+mj-ea"/>
              </a:rPr>
              <a:t>，</a:t>
            </a:r>
            <a:r>
              <a:rPr lang="zh-TW" altLang="en-US" sz="1800" dirty="0">
                <a:solidFill>
                  <a:schemeClr val="tx1"/>
                </a:solidFill>
                <a:latin typeface="+mj-ea"/>
                <a:ea typeface="+mj-ea"/>
              </a:rPr>
              <a:t>而</a:t>
            </a:r>
            <a:r>
              <a:rPr lang="zh-CN" altLang="en-US" sz="1800" dirty="0">
                <a:solidFill>
                  <a:schemeClr val="tx1"/>
                </a:solidFill>
                <a:latin typeface="+mj-ea"/>
                <a:ea typeface="+mj-ea"/>
              </a:rPr>
              <a:t>對</a:t>
            </a:r>
            <a:r>
              <a:rPr lang="zh-TW" altLang="en-US" sz="1800" dirty="0">
                <a:solidFill>
                  <a:schemeClr val="tx1"/>
                </a:solidFill>
                <a:latin typeface="+mj-ea"/>
                <a:ea typeface="+mj-ea"/>
              </a:rPr>
              <a:t>這樣的</a:t>
            </a:r>
            <a:r>
              <a:rPr lang="zh-CN" altLang="en-US" sz="1800" dirty="0">
                <a:solidFill>
                  <a:schemeClr val="tx1"/>
                </a:solidFill>
                <a:latin typeface="+mj-ea"/>
                <a:ea typeface="+mj-ea"/>
              </a:rPr>
              <a:t>概念理解</a:t>
            </a:r>
            <a:r>
              <a:rPr lang="zh-TW" altLang="en-US" sz="1800" dirty="0">
                <a:solidFill>
                  <a:schemeClr val="tx1"/>
                </a:solidFill>
                <a:latin typeface="+mj-ea"/>
                <a:ea typeface="+mj-ea"/>
              </a:rPr>
              <a:t>甚少。</a:t>
            </a:r>
            <a:r>
              <a:rPr lang="zh-CN" altLang="en-US" sz="1800" dirty="0">
                <a:solidFill>
                  <a:schemeClr val="tx1"/>
                </a:solidFill>
                <a:latin typeface="+mj-ea"/>
                <a:ea typeface="+mj-ea"/>
              </a:rPr>
              <a:t>然</a:t>
            </a:r>
            <a:r>
              <a:rPr lang="zh-TW" altLang="en-US" sz="1800" dirty="0">
                <a:solidFill>
                  <a:schemeClr val="tx1"/>
                </a:solidFill>
                <a:latin typeface="+mj-ea"/>
                <a:ea typeface="+mj-ea"/>
              </a:rPr>
              <a:t>而</a:t>
            </a:r>
            <a:r>
              <a:rPr lang="zh-CN" altLang="en-US" sz="1800" dirty="0">
                <a:solidFill>
                  <a:schemeClr val="tx1"/>
                </a:solidFill>
                <a:latin typeface="+mj-ea"/>
                <a:ea typeface="+mj-ea"/>
              </a:rPr>
              <a:t>，這樣的一個“法律框架”已經</a:t>
            </a:r>
            <a:r>
              <a:rPr lang="zh-TW" altLang="en-US" sz="1800" dirty="0">
                <a:solidFill>
                  <a:schemeClr val="tx1"/>
                </a:solidFill>
                <a:latin typeface="+mj-ea"/>
                <a:ea typeface="+mj-ea"/>
              </a:rPr>
              <a:t>由</a:t>
            </a:r>
            <a:r>
              <a:rPr lang="zh-CN" altLang="en-US" sz="1800" dirty="0">
                <a:solidFill>
                  <a:schemeClr val="tx1"/>
                </a:solidFill>
                <a:latin typeface="+mj-ea"/>
                <a:ea typeface="+mj-ea"/>
              </a:rPr>
              <a:t>美國</a:t>
            </a:r>
            <a:r>
              <a:rPr lang="zh-TW" altLang="en-US" sz="1800" dirty="0">
                <a:solidFill>
                  <a:schemeClr val="tx1"/>
                </a:solidFill>
                <a:latin typeface="+mj-ea"/>
                <a:ea typeface="+mj-ea"/>
              </a:rPr>
              <a:t>最</a:t>
            </a:r>
            <a:r>
              <a:rPr lang="zh-CN" altLang="en-US" sz="1800" dirty="0">
                <a:solidFill>
                  <a:schemeClr val="tx1"/>
                </a:solidFill>
                <a:latin typeface="+mj-ea"/>
                <a:ea typeface="+mj-ea"/>
              </a:rPr>
              <a:t>高法院的無數次裁決所證實，也很容易在</a:t>
            </a:r>
            <a:r>
              <a:rPr lang="zh-TW" altLang="en-US" sz="1800" dirty="0">
                <a:solidFill>
                  <a:schemeClr val="tx1"/>
                </a:solidFill>
                <a:latin typeface="+mj-ea"/>
                <a:ea typeface="+mj-ea"/>
              </a:rPr>
              <a:t>在檢視</a:t>
            </a:r>
            <a:r>
              <a:rPr lang="zh-CN" altLang="en-US" sz="1800" dirty="0">
                <a:solidFill>
                  <a:schemeClr val="tx1"/>
                </a:solidFill>
                <a:latin typeface="+mj-ea"/>
                <a:ea typeface="+mj-ea"/>
              </a:rPr>
              <a:t>歷史上</a:t>
            </a:r>
            <a:r>
              <a:rPr lang="zh-TW" altLang="en-US" sz="1800" dirty="0">
                <a:solidFill>
                  <a:schemeClr val="tx1"/>
                </a:solidFill>
                <a:latin typeface="+mj-ea"/>
                <a:ea typeface="+mj-ea"/>
              </a:rPr>
              <a:t>的</a:t>
            </a:r>
            <a:r>
              <a:rPr lang="zh-CN" altLang="en-US" sz="1800" dirty="0">
                <a:solidFill>
                  <a:schemeClr val="tx1"/>
                </a:solidFill>
                <a:latin typeface="+mj-ea"/>
                <a:ea typeface="+mj-ea"/>
              </a:rPr>
              <a:t>先例</a:t>
            </a:r>
            <a:r>
              <a:rPr lang="zh-TW" altLang="en-US" sz="1800" dirty="0">
                <a:solidFill>
                  <a:schemeClr val="tx1"/>
                </a:solidFill>
                <a:latin typeface="+mj-ea"/>
                <a:ea typeface="+mj-ea"/>
              </a:rPr>
              <a:t>中得到確認。此先例乃美國於</a:t>
            </a:r>
            <a:r>
              <a:rPr lang="zh-CN" altLang="en-US" sz="1800" dirty="0">
                <a:solidFill>
                  <a:schemeClr val="tx1"/>
                </a:solidFill>
                <a:latin typeface="+mj-ea"/>
                <a:ea typeface="+mj-ea"/>
              </a:rPr>
              <a:t>美國</a:t>
            </a:r>
            <a:r>
              <a:rPr lang="en-US" sz="1800" dirty="0">
                <a:solidFill>
                  <a:schemeClr val="tx1"/>
                </a:solidFill>
                <a:latin typeface="+mj-ea"/>
                <a:ea typeface="+mj-ea"/>
              </a:rPr>
              <a:t>-</a:t>
            </a:r>
            <a:r>
              <a:rPr lang="zh-CN" altLang="en-US" sz="1800" dirty="0">
                <a:solidFill>
                  <a:schemeClr val="tx1"/>
                </a:solidFill>
                <a:latin typeface="+mj-ea"/>
                <a:ea typeface="+mj-ea"/>
              </a:rPr>
              <a:t>墨西哥</a:t>
            </a:r>
            <a:r>
              <a:rPr lang="zh-TW" altLang="en-US" sz="1800" dirty="0">
                <a:solidFill>
                  <a:schemeClr val="tx1"/>
                </a:solidFill>
                <a:latin typeface="+mj-ea"/>
                <a:ea typeface="+mj-ea"/>
              </a:rPr>
              <a:t>戰爭</a:t>
            </a:r>
            <a:r>
              <a:rPr lang="zh-CN" altLang="en-US" sz="1800" dirty="0">
                <a:solidFill>
                  <a:schemeClr val="tx1"/>
                </a:solidFill>
                <a:latin typeface="+mj-ea"/>
                <a:ea typeface="+mj-ea"/>
              </a:rPr>
              <a:t>以及美國</a:t>
            </a:r>
            <a:r>
              <a:rPr lang="en-US" sz="1800" dirty="0">
                <a:solidFill>
                  <a:schemeClr val="tx1"/>
                </a:solidFill>
                <a:latin typeface="+mj-ea"/>
                <a:ea typeface="+mj-ea"/>
              </a:rPr>
              <a:t>-</a:t>
            </a:r>
            <a:r>
              <a:rPr lang="zh-CN" altLang="en-US" sz="1800" dirty="0">
                <a:solidFill>
                  <a:schemeClr val="tx1"/>
                </a:solidFill>
                <a:latin typeface="+mj-ea"/>
                <a:ea typeface="+mj-ea"/>
              </a:rPr>
              <a:t>西班牙</a:t>
            </a:r>
            <a:r>
              <a:rPr lang="zh-TW" altLang="en-US" sz="1800" dirty="0">
                <a:solidFill>
                  <a:schemeClr val="tx1"/>
                </a:solidFill>
                <a:latin typeface="+mj-ea"/>
                <a:ea typeface="+mj-ea"/>
              </a:rPr>
              <a:t>戰爭後處理所取得</a:t>
            </a:r>
            <a:r>
              <a:rPr lang="zh-CN" altLang="en-US" sz="1800" dirty="0">
                <a:solidFill>
                  <a:schemeClr val="tx1"/>
                </a:solidFill>
                <a:latin typeface="+mj-ea"/>
                <a:ea typeface="+mj-ea"/>
              </a:rPr>
              <a:t>領土</a:t>
            </a:r>
            <a:r>
              <a:rPr lang="zh-TW" altLang="en-US" sz="1800" dirty="0">
                <a:solidFill>
                  <a:schemeClr val="tx1"/>
                </a:solidFill>
                <a:latin typeface="+mj-ea"/>
                <a:ea typeface="+mj-ea"/>
              </a:rPr>
              <a:t>上所建立</a:t>
            </a:r>
            <a:r>
              <a:rPr lang="zh-CN" altLang="en-US" sz="1800" dirty="0">
                <a:solidFill>
                  <a:schemeClr val="tx1"/>
                </a:solidFill>
                <a:latin typeface="+mj-ea"/>
                <a:ea typeface="+mj-ea"/>
              </a:rPr>
              <a:t>。</a:t>
            </a:r>
            <a:endParaRPr lang="en-US" sz="1800" dirty="0">
              <a:solidFill>
                <a:schemeClr val="tx1"/>
              </a:solidFill>
              <a:latin typeface="+mj-ea"/>
              <a:ea typeface="+mj-ea"/>
            </a:endParaRPr>
          </a:p>
          <a:p>
            <a:pPr algn="l"/>
            <a:endParaRPr lang="en-US" sz="1800" dirty="0">
              <a:solidFill>
                <a:schemeClr val="tx1"/>
              </a:solidFill>
              <a:latin typeface="+mj-ea"/>
              <a:ea typeface="+mj-ea"/>
            </a:endParaRPr>
          </a:p>
          <a:p>
            <a:pPr algn="l"/>
            <a:r>
              <a:rPr lang="zh-CN" altLang="en-US" sz="1800" dirty="0">
                <a:solidFill>
                  <a:schemeClr val="tx1"/>
                </a:solidFill>
                <a:latin typeface="+mj-ea"/>
                <a:ea typeface="+mj-ea"/>
              </a:rPr>
              <a:t>茲提供一個可以說明這個原則的</a:t>
            </a:r>
            <a:r>
              <a:rPr lang="zh-TW" altLang="en-US" sz="1800" dirty="0">
                <a:solidFill>
                  <a:schemeClr val="tx1"/>
                </a:solidFill>
                <a:latin typeface="+mj-ea"/>
                <a:ea typeface="+mj-ea"/>
              </a:rPr>
              <a:t>詳細圖表附上</a:t>
            </a:r>
            <a:r>
              <a:rPr lang="zh-CN" altLang="en-US" sz="1800" dirty="0">
                <a:solidFill>
                  <a:schemeClr val="tx1"/>
                </a:solidFill>
                <a:latin typeface="+mj-ea"/>
                <a:ea typeface="+mj-ea"/>
              </a:rPr>
              <a:t>權威性注釋</a:t>
            </a:r>
            <a:r>
              <a:rPr lang="zh-TW" altLang="en-US" sz="1800" dirty="0">
                <a:solidFill>
                  <a:schemeClr val="tx1"/>
                </a:solidFill>
                <a:latin typeface="+mj-ea"/>
                <a:ea typeface="+mj-ea"/>
              </a:rPr>
              <a:t>。</a:t>
            </a:r>
            <a:r>
              <a:rPr lang="zh-CN" altLang="en-US" sz="1800" dirty="0">
                <a:solidFill>
                  <a:schemeClr val="tx1"/>
                </a:solidFill>
                <a:latin typeface="+mj-ea"/>
                <a:ea typeface="+mj-ea"/>
              </a:rPr>
              <a:t>請參見</a:t>
            </a:r>
            <a:r>
              <a:rPr lang="zh-TW" altLang="en-US" sz="1800" dirty="0">
                <a:solidFill>
                  <a:schemeClr val="tx1"/>
                </a:solidFill>
                <a:latin typeface="+mj-ea"/>
                <a:ea typeface="+mj-ea"/>
              </a:rPr>
              <a:t>「由</a:t>
            </a:r>
            <a:r>
              <a:rPr lang="zh-CN" altLang="en-US" sz="1800" dirty="0">
                <a:solidFill>
                  <a:schemeClr val="tx1"/>
                </a:solidFill>
                <a:latin typeface="+mj-ea"/>
                <a:ea typeface="+mj-ea"/>
              </a:rPr>
              <a:t>美國軍</a:t>
            </a:r>
            <a:r>
              <a:rPr lang="zh-TW" altLang="en-US" sz="1800" dirty="0">
                <a:solidFill>
                  <a:schemeClr val="tx1"/>
                </a:solidFill>
                <a:latin typeface="+mj-ea"/>
                <a:ea typeface="+mj-ea"/>
              </a:rPr>
              <a:t>方所</a:t>
            </a:r>
            <a:r>
              <a:rPr lang="zh-CN" altLang="en-US" sz="1800" dirty="0">
                <a:solidFill>
                  <a:schemeClr val="tx1"/>
                </a:solidFill>
                <a:latin typeface="+mj-ea"/>
                <a:ea typeface="+mj-ea"/>
              </a:rPr>
              <a:t>征服</a:t>
            </a:r>
            <a:r>
              <a:rPr lang="zh-TW" altLang="en-US" sz="1800" dirty="0">
                <a:solidFill>
                  <a:schemeClr val="tx1"/>
                </a:solidFill>
                <a:latin typeface="+mj-ea"/>
                <a:ea typeface="+mj-ea"/>
              </a:rPr>
              <a:t>，並因此置於</a:t>
            </a:r>
            <a:r>
              <a:rPr lang="en-US" sz="1800" dirty="0">
                <a:solidFill>
                  <a:schemeClr val="tx1"/>
                </a:solidFill>
                <a:latin typeface="+mj-ea"/>
                <a:ea typeface="+mj-ea"/>
              </a:rPr>
              <a:t>USMG(</a:t>
            </a:r>
            <a:r>
              <a:rPr lang="zh-CN" altLang="en-US" sz="1800" dirty="0">
                <a:solidFill>
                  <a:schemeClr val="tx1"/>
                </a:solidFill>
                <a:latin typeface="+mj-ea"/>
                <a:ea typeface="+mj-ea"/>
              </a:rPr>
              <a:t>美國軍政府</a:t>
            </a:r>
            <a:r>
              <a:rPr lang="en-US" sz="1800" dirty="0">
                <a:solidFill>
                  <a:schemeClr val="tx1"/>
                </a:solidFill>
                <a:latin typeface="+mj-ea"/>
                <a:ea typeface="+mj-ea"/>
              </a:rPr>
              <a:t>)</a:t>
            </a:r>
            <a:r>
              <a:rPr lang="zh-CN" altLang="en-US" sz="1800" dirty="0">
                <a:solidFill>
                  <a:schemeClr val="tx1"/>
                </a:solidFill>
                <a:latin typeface="+mj-ea"/>
                <a:ea typeface="+mj-ea"/>
              </a:rPr>
              <a:t>管轄下</a:t>
            </a:r>
            <a:r>
              <a:rPr lang="zh-TW" altLang="en-US" sz="1800" dirty="0">
                <a:solidFill>
                  <a:schemeClr val="tx1"/>
                </a:solidFill>
                <a:latin typeface="+mj-ea"/>
                <a:ea typeface="+mj-ea"/>
              </a:rPr>
              <a:t>，再由後續的和平條約</a:t>
            </a:r>
            <a:r>
              <a:rPr lang="en-US" altLang="zh-TW" sz="1800" dirty="0">
                <a:solidFill>
                  <a:schemeClr val="tx1"/>
                </a:solidFill>
                <a:latin typeface="+mj-ea"/>
                <a:ea typeface="+mj-ea"/>
              </a:rPr>
              <a:t>『</a:t>
            </a:r>
            <a:r>
              <a:rPr lang="zh-TW" altLang="en-US" sz="1800" dirty="0">
                <a:solidFill>
                  <a:schemeClr val="tx1"/>
                </a:solidFill>
                <a:latin typeface="+mj-ea"/>
                <a:ea typeface="+mj-ea"/>
              </a:rPr>
              <a:t>做新部署</a:t>
            </a:r>
            <a:r>
              <a:rPr lang="en-US" altLang="zh-TW" sz="1800" dirty="0">
                <a:solidFill>
                  <a:schemeClr val="tx1"/>
                </a:solidFill>
                <a:latin typeface="+mj-ea"/>
                <a:ea typeface="+mj-ea"/>
              </a:rPr>
              <a:t>』 </a:t>
            </a:r>
            <a:r>
              <a:rPr lang="zh-TW" altLang="en-US" sz="1800" dirty="0">
                <a:solidFill>
                  <a:schemeClr val="tx1"/>
                </a:solidFill>
                <a:latin typeface="+mj-ea"/>
                <a:ea typeface="+mj-ea"/>
              </a:rPr>
              <a:t>之</a:t>
            </a:r>
            <a:r>
              <a:rPr lang="zh-CN" altLang="en-US" sz="1800" dirty="0">
                <a:solidFill>
                  <a:schemeClr val="tx1"/>
                </a:solidFill>
                <a:latin typeface="+mj-ea"/>
                <a:ea typeface="+mj-ea"/>
              </a:rPr>
              <a:t>領土</a:t>
            </a:r>
            <a:r>
              <a:rPr lang="zh-TW" altLang="en-US" sz="1800" dirty="0">
                <a:solidFill>
                  <a:schemeClr val="tx1"/>
                </a:solidFill>
                <a:latin typeface="+mj-ea"/>
                <a:ea typeface="+mj-ea"/>
              </a:rPr>
              <a:t>」。</a:t>
            </a:r>
            <a:br>
              <a:rPr lang="en-US" sz="1800" dirty="0">
                <a:solidFill>
                  <a:schemeClr val="tx1"/>
                </a:solidFill>
                <a:latin typeface="+mj-ea"/>
                <a:ea typeface="+mj-ea"/>
              </a:rPr>
            </a:br>
            <a:br>
              <a:rPr lang="en-US" sz="1800" dirty="0">
                <a:solidFill>
                  <a:schemeClr val="tx1"/>
                </a:solidFill>
                <a:latin typeface="+mj-ea"/>
                <a:ea typeface="+mj-ea"/>
              </a:rPr>
            </a:br>
            <a:r>
              <a:rPr lang="zh-CN" altLang="en-US" sz="1800" dirty="0">
                <a:solidFill>
                  <a:schemeClr val="tx1"/>
                </a:solidFill>
                <a:latin typeface="+mj-ea"/>
                <a:ea typeface="+mj-ea"/>
              </a:rPr>
              <a:t>第</a:t>
            </a:r>
            <a:r>
              <a:rPr lang="en-US" sz="1800" dirty="0">
                <a:solidFill>
                  <a:schemeClr val="tx1"/>
                </a:solidFill>
                <a:latin typeface="+mj-ea"/>
                <a:ea typeface="+mj-ea"/>
              </a:rPr>
              <a:t>4</a:t>
            </a:r>
            <a:r>
              <a:rPr lang="zh-CN" altLang="en-US" sz="1800" dirty="0">
                <a:solidFill>
                  <a:schemeClr val="tx1"/>
                </a:solidFill>
                <a:latin typeface="+mj-ea"/>
                <a:ea typeface="+mj-ea"/>
              </a:rPr>
              <a:t>條</a:t>
            </a:r>
            <a:r>
              <a:rPr lang="en-US" sz="1800" dirty="0">
                <a:solidFill>
                  <a:schemeClr val="tx1"/>
                </a:solidFill>
                <a:latin typeface="+mj-ea"/>
                <a:ea typeface="+mj-ea"/>
              </a:rPr>
              <a:t>(b)</a:t>
            </a:r>
            <a:r>
              <a:rPr lang="zh-CN" altLang="en-US" sz="1800" dirty="0">
                <a:solidFill>
                  <a:schemeClr val="tx1"/>
                </a:solidFill>
                <a:latin typeface="+mj-ea"/>
                <a:ea typeface="+mj-ea"/>
              </a:rPr>
              <a:t>應與第</a:t>
            </a:r>
            <a:r>
              <a:rPr lang="en-US" sz="1800" dirty="0">
                <a:solidFill>
                  <a:schemeClr val="tx1"/>
                </a:solidFill>
                <a:latin typeface="+mj-ea"/>
                <a:ea typeface="+mj-ea"/>
              </a:rPr>
              <a:t>23</a:t>
            </a:r>
            <a:r>
              <a:rPr lang="zh-CN" altLang="en-US" sz="1800" dirty="0">
                <a:solidFill>
                  <a:schemeClr val="tx1"/>
                </a:solidFill>
                <a:latin typeface="+mj-ea"/>
                <a:ea typeface="+mj-ea"/>
              </a:rPr>
              <a:t>條</a:t>
            </a:r>
            <a:r>
              <a:rPr lang="en-US" sz="1800" dirty="0">
                <a:solidFill>
                  <a:schemeClr val="tx1"/>
                </a:solidFill>
                <a:latin typeface="+mj-ea"/>
                <a:ea typeface="+mj-ea"/>
              </a:rPr>
              <a:t>(a)</a:t>
            </a:r>
            <a:r>
              <a:rPr lang="zh-CN" altLang="en-US" sz="1800" dirty="0">
                <a:solidFill>
                  <a:schemeClr val="tx1"/>
                </a:solidFill>
                <a:latin typeface="+mj-ea"/>
                <a:ea typeface="+mj-ea"/>
              </a:rPr>
              <a:t>一併閱讀。</a:t>
            </a:r>
            <a:br>
              <a:rPr lang="en-US" sz="1800" dirty="0">
                <a:solidFill>
                  <a:schemeClr val="tx1"/>
                </a:solidFill>
                <a:latin typeface="+mj-ea"/>
                <a:ea typeface="+mj-ea"/>
              </a:rPr>
            </a:br>
            <a:br>
              <a:rPr lang="en-US" sz="1800" dirty="0">
                <a:solidFill>
                  <a:schemeClr val="tx1"/>
                </a:solidFill>
                <a:latin typeface="+mj-ea"/>
                <a:ea typeface="+mj-ea"/>
              </a:rPr>
            </a:br>
            <a:r>
              <a:rPr lang="zh-CN" altLang="en-US" sz="1800" dirty="0">
                <a:solidFill>
                  <a:schemeClr val="tx1"/>
                </a:solidFill>
                <a:latin typeface="+mj-ea"/>
                <a:ea typeface="+mj-ea"/>
              </a:rPr>
              <a:t>第</a:t>
            </a:r>
            <a:r>
              <a:rPr lang="en-US" sz="1800" dirty="0">
                <a:solidFill>
                  <a:schemeClr val="tx1"/>
                </a:solidFill>
                <a:latin typeface="+mj-ea"/>
                <a:ea typeface="+mj-ea"/>
              </a:rPr>
              <a:t>23</a:t>
            </a:r>
            <a:r>
              <a:rPr lang="zh-CN" altLang="en-US" sz="1800" dirty="0">
                <a:solidFill>
                  <a:schemeClr val="tx1"/>
                </a:solidFill>
                <a:latin typeface="+mj-ea"/>
                <a:ea typeface="+mj-ea"/>
              </a:rPr>
              <a:t>條</a:t>
            </a:r>
            <a:r>
              <a:rPr lang="en-US" sz="1800" dirty="0">
                <a:solidFill>
                  <a:schemeClr val="tx1"/>
                </a:solidFill>
                <a:latin typeface="+mj-ea"/>
                <a:ea typeface="+mj-ea"/>
              </a:rPr>
              <a:t>(a)</a:t>
            </a:r>
            <a:r>
              <a:rPr lang="zh-TW" altLang="en-US" sz="1800" dirty="0">
                <a:solidFill>
                  <a:schemeClr val="tx1"/>
                </a:solidFill>
                <a:latin typeface="+mj-ea"/>
                <a:ea typeface="+mj-ea"/>
              </a:rPr>
              <a:t>確認美國是和約中地理範圍內所有地區的主要軍事佔領國，鑒於此條款以及第</a:t>
            </a:r>
            <a:r>
              <a:rPr lang="en-US" sz="1800" dirty="0">
                <a:solidFill>
                  <a:schemeClr val="tx1"/>
                </a:solidFill>
                <a:latin typeface="+mj-ea"/>
                <a:ea typeface="+mj-ea"/>
              </a:rPr>
              <a:t>4</a:t>
            </a:r>
            <a:r>
              <a:rPr lang="zh-TW" altLang="en-US" sz="1800" dirty="0">
                <a:solidFill>
                  <a:schemeClr val="tx1"/>
                </a:solidFill>
                <a:latin typeface="+mj-ea"/>
                <a:ea typeface="+mj-ea"/>
              </a:rPr>
              <a:t>條</a:t>
            </a:r>
            <a:r>
              <a:rPr lang="en-US" sz="1800" dirty="0">
                <a:solidFill>
                  <a:schemeClr val="tx1"/>
                </a:solidFill>
                <a:latin typeface="+mj-ea"/>
                <a:ea typeface="+mj-ea"/>
              </a:rPr>
              <a:t>(b)</a:t>
            </a:r>
            <a:r>
              <a:rPr lang="zh-TW" altLang="en-US" sz="1800" dirty="0">
                <a:solidFill>
                  <a:schemeClr val="tx1"/>
                </a:solidFill>
                <a:latin typeface="+mj-ea"/>
                <a:ea typeface="+mj-ea"/>
              </a:rPr>
              <a:t>規定，美國軍事政府（</a:t>
            </a:r>
            <a:r>
              <a:rPr lang="en-US" sz="1800" dirty="0">
                <a:solidFill>
                  <a:schemeClr val="tx1"/>
                </a:solidFill>
                <a:latin typeface="+mj-ea"/>
                <a:ea typeface="+mj-ea"/>
              </a:rPr>
              <a:t>USMG</a:t>
            </a:r>
            <a:r>
              <a:rPr lang="zh-TW" altLang="en-US" sz="1800" dirty="0">
                <a:solidFill>
                  <a:schemeClr val="tx1"/>
                </a:solidFill>
                <a:latin typeface="+mj-ea"/>
                <a:ea typeface="+mj-ea"/>
              </a:rPr>
              <a:t>）對第</a:t>
            </a:r>
            <a:r>
              <a:rPr lang="en-US" sz="1800" dirty="0">
                <a:solidFill>
                  <a:schemeClr val="tx1"/>
                </a:solidFill>
                <a:latin typeface="+mj-ea"/>
                <a:ea typeface="+mj-ea"/>
              </a:rPr>
              <a:t>2</a:t>
            </a:r>
            <a:r>
              <a:rPr lang="zh-TW" altLang="en-US" sz="1800" dirty="0">
                <a:solidFill>
                  <a:schemeClr val="tx1"/>
                </a:solidFill>
                <a:latin typeface="+mj-ea"/>
                <a:ea typeface="+mj-ea"/>
              </a:rPr>
              <a:t>條和第</a:t>
            </a:r>
            <a:r>
              <a:rPr lang="en-US" sz="1800" dirty="0">
                <a:solidFill>
                  <a:schemeClr val="tx1"/>
                </a:solidFill>
                <a:latin typeface="+mj-ea"/>
                <a:ea typeface="+mj-ea"/>
              </a:rPr>
              <a:t>3</a:t>
            </a:r>
            <a:r>
              <a:rPr lang="zh-TW" altLang="en-US" sz="1800" dirty="0">
                <a:solidFill>
                  <a:schemeClr val="tx1"/>
                </a:solidFill>
                <a:latin typeface="+mj-ea"/>
                <a:ea typeface="+mj-ea"/>
              </a:rPr>
              <a:t>條的所有領土具有管轄權是很清楚的。</a:t>
            </a:r>
            <a:endParaRPr lang="en-US" sz="1800" dirty="0">
              <a:solidFill>
                <a:schemeClr val="tx1"/>
              </a:solidFill>
              <a:latin typeface="+mj-ea"/>
              <a:ea typeface="+mj-ea"/>
            </a:endParaRPr>
          </a:p>
        </p:txBody>
      </p:sp>
      <p:sp>
        <p:nvSpPr>
          <p:cNvPr id="4" name="3 CuadroTexto"/>
          <p:cNvSpPr txBox="1"/>
          <p:nvPr/>
        </p:nvSpPr>
        <p:spPr>
          <a:xfrm>
            <a:off x="6804248" y="6021288"/>
            <a:ext cx="2016224" cy="400110"/>
          </a:xfrm>
          <a:prstGeom prst="rect">
            <a:avLst/>
          </a:prstGeom>
          <a:noFill/>
        </p:spPr>
        <p:txBody>
          <a:bodyPr wrap="square" rtlCol="0">
            <a:spAutoFit/>
          </a:bodyPr>
          <a:lstStyle/>
          <a:p>
            <a:pPr algn="r"/>
            <a:r>
              <a:rPr lang="zh-TW" altLang="en-US" sz="2000" i="1" dirty="0">
                <a:ln>
                  <a:solidFill>
                    <a:srgbClr val="00B050"/>
                  </a:solidFill>
                </a:ln>
                <a:solidFill>
                  <a:schemeClr val="accent3">
                    <a:lumMod val="75000"/>
                  </a:schemeClr>
                </a:solidFill>
                <a:effectLst>
                  <a:outerShdw blurRad="38100" dist="38100" dir="2700000" algn="tl">
                    <a:srgbClr val="000000">
                      <a:alpha val="43137"/>
                    </a:srgbClr>
                  </a:outerShdw>
                  <a:reflection blurRad="6350" stA="55000" endA="50" endPos="85000" dir="5400000" sy="-100000" algn="bl" rotWithShape="0"/>
                </a:effectLst>
              </a:rPr>
              <a:t>繼續</a:t>
            </a:r>
            <a:r>
              <a:rPr lang="en-US" sz="2000" i="1" dirty="0">
                <a:ln>
                  <a:solidFill>
                    <a:srgbClr val="00B050"/>
                  </a:solidFill>
                </a:ln>
                <a:solidFill>
                  <a:schemeClr val="accent3">
                    <a:lumMod val="75000"/>
                  </a:schemeClr>
                </a:solidFill>
                <a:effectLst>
                  <a:outerShdw blurRad="38100" dist="38100" dir="2700000" algn="tl">
                    <a:srgbClr val="000000">
                      <a:alpha val="43137"/>
                    </a:srgbClr>
                  </a:outerShdw>
                  <a:reflection blurRad="6350" stA="55000" endA="50" endPos="85000" dir="5400000" sy="-100000" algn="bl" rotWithShape="0"/>
                </a:effectLst>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zh-TW"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第四條注解</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endParaRPr>
          </a:p>
        </p:txBody>
      </p:sp>
      <p:sp>
        <p:nvSpPr>
          <p:cNvPr id="3" name="2 Marcador de contenido"/>
          <p:cNvSpPr>
            <a:spLocks noGrp="1"/>
          </p:cNvSpPr>
          <p:nvPr>
            <p:ph type="subTitle" idx="1"/>
          </p:nvPr>
        </p:nvSpPr>
        <p:spPr>
          <a:xfrm>
            <a:off x="971600" y="1196752"/>
            <a:ext cx="7848872" cy="4968552"/>
          </a:xfrm>
          <a:noFill/>
        </p:spPr>
        <p:txBody>
          <a:bodyPr>
            <a:normAutofit/>
          </a:bodyPr>
          <a:lstStyle/>
          <a:p>
            <a:pPr algn="l"/>
            <a:r>
              <a:rPr lang="zh-TW" altLang="en-US" sz="1800" dirty="0">
                <a:solidFill>
                  <a:schemeClr val="tx1"/>
                </a:solidFill>
                <a:latin typeface="SimSun" panose="02010600030101010101" pitchFamily="2" charset="-122"/>
                <a:ea typeface="SimSun" panose="02010600030101010101" pitchFamily="2" charset="-122"/>
              </a:rPr>
              <a:t>請同時參見「財產」之定義以為參考。</a:t>
            </a:r>
            <a:br>
              <a:rPr lang="en-US" sz="1800" dirty="0">
                <a:solidFill>
                  <a:schemeClr val="tx1"/>
                </a:solidFill>
                <a:latin typeface="SimSun" panose="02010600030101010101" pitchFamily="2" charset="-122"/>
                <a:ea typeface="SimSun" panose="02010600030101010101" pitchFamily="2" charset="-122"/>
              </a:rPr>
            </a:br>
            <a:br>
              <a:rPr lang="en-US" sz="1800" dirty="0">
                <a:solidFill>
                  <a:schemeClr val="tx1"/>
                </a:solidFill>
                <a:latin typeface="SimSun" panose="02010600030101010101" pitchFamily="2" charset="-122"/>
                <a:ea typeface="SimSun" panose="02010600030101010101" pitchFamily="2" charset="-122"/>
              </a:rPr>
            </a:br>
            <a:r>
              <a:rPr lang="zh-CN" altLang="en-US" sz="1800" dirty="0">
                <a:solidFill>
                  <a:schemeClr val="tx1"/>
                </a:solidFill>
                <a:latin typeface="SimSun" panose="02010600030101010101" pitchFamily="2" charset="-122"/>
                <a:ea typeface="SimSun" panose="02010600030101010101" pitchFamily="2" charset="-122"/>
              </a:rPr>
              <a:t>可能</a:t>
            </a:r>
            <a:r>
              <a:rPr lang="zh-TW" altLang="en-US" sz="1800" dirty="0">
                <a:solidFill>
                  <a:schemeClr val="tx1"/>
                </a:solidFill>
                <a:latin typeface="SimSun" panose="02010600030101010101" pitchFamily="2" charset="-122"/>
                <a:ea typeface="SimSun" panose="02010600030101010101" pitchFamily="2" charset="-122"/>
              </a:rPr>
              <a:t>有人會</a:t>
            </a:r>
            <a:r>
              <a:rPr lang="zh-CN" altLang="en-US" sz="1800" dirty="0">
                <a:solidFill>
                  <a:schemeClr val="tx1"/>
                </a:solidFill>
                <a:latin typeface="SimSun" panose="02010600030101010101" pitchFamily="2" charset="-122"/>
                <a:ea typeface="SimSun" panose="02010600030101010101" pitchFamily="2" charset="-122"/>
              </a:rPr>
              <a:t>問：</a:t>
            </a:r>
            <a:r>
              <a:rPr lang="zh-TW" altLang="en-US" sz="1800" dirty="0">
                <a:solidFill>
                  <a:schemeClr val="tx1"/>
                </a:solidFill>
                <a:latin typeface="SimSun" panose="02010600030101010101" pitchFamily="2" charset="-122"/>
                <a:ea typeface="SimSun" panose="02010600030101010101" pitchFamily="2" charset="-122"/>
              </a:rPr>
              <a:t>「</a:t>
            </a:r>
            <a:r>
              <a:rPr lang="zh-CN" altLang="en-US" sz="1800" dirty="0">
                <a:solidFill>
                  <a:schemeClr val="tx1"/>
                </a:solidFill>
                <a:latin typeface="SimSun" panose="02010600030101010101" pitchFamily="2" charset="-122"/>
                <a:ea typeface="SimSun" panose="02010600030101010101" pitchFamily="2" charset="-122"/>
              </a:rPr>
              <a:t>美國軍事政府（</a:t>
            </a:r>
            <a:r>
              <a:rPr lang="en-US" sz="1800" dirty="0">
                <a:solidFill>
                  <a:schemeClr val="tx1"/>
                </a:solidFill>
                <a:latin typeface="SimSun" panose="02010600030101010101" pitchFamily="2" charset="-122"/>
                <a:ea typeface="SimSun" panose="02010600030101010101" pitchFamily="2" charset="-122"/>
              </a:rPr>
              <a:t>USMG</a:t>
            </a:r>
            <a:r>
              <a:rPr lang="zh-CN" altLang="en-US" sz="1800" dirty="0">
                <a:solidFill>
                  <a:schemeClr val="tx1"/>
                </a:solidFill>
                <a:latin typeface="SimSun" panose="02010600030101010101" pitchFamily="2" charset="-122"/>
                <a:ea typeface="SimSun" panose="02010600030101010101" pitchFamily="2" charset="-122"/>
              </a:rPr>
              <a:t>）的管轄權包括哪些方面？</a:t>
            </a:r>
            <a:r>
              <a:rPr lang="zh-TW" altLang="en-US" sz="1800" dirty="0">
                <a:solidFill>
                  <a:schemeClr val="tx1"/>
                </a:solidFill>
                <a:latin typeface="SimSun" panose="02010600030101010101" pitchFamily="2" charset="-122"/>
                <a:ea typeface="SimSun" panose="02010600030101010101" pitchFamily="2" charset="-122"/>
              </a:rPr>
              <a:t>」</a:t>
            </a:r>
            <a:r>
              <a:rPr lang="zh-CN" altLang="en-US" sz="1800" dirty="0">
                <a:solidFill>
                  <a:schemeClr val="tx1"/>
                </a:solidFill>
                <a:latin typeface="SimSun" panose="02010600030101010101" pitchFamily="2" charset="-122"/>
                <a:ea typeface="SimSun" panose="02010600030101010101" pitchFamily="2" charset="-122"/>
              </a:rPr>
              <a:t>為了回答這個問題，我們可以參考美國</a:t>
            </a:r>
            <a:r>
              <a:rPr lang="zh-TW" altLang="en-US" sz="1800" dirty="0">
                <a:solidFill>
                  <a:schemeClr val="tx1"/>
                </a:solidFill>
                <a:latin typeface="SimSun" panose="02010600030101010101" pitchFamily="2" charset="-122"/>
                <a:ea typeface="SimSun" panose="02010600030101010101" pitchFamily="2" charset="-122"/>
              </a:rPr>
              <a:t>自</a:t>
            </a:r>
            <a:r>
              <a:rPr lang="en-US" sz="1800" dirty="0">
                <a:solidFill>
                  <a:schemeClr val="tx1"/>
                </a:solidFill>
                <a:latin typeface="SimSun" panose="02010600030101010101" pitchFamily="2" charset="-122"/>
                <a:ea typeface="SimSun" panose="02010600030101010101" pitchFamily="2" charset="-122"/>
              </a:rPr>
              <a:t>1945</a:t>
            </a:r>
            <a:r>
              <a:rPr lang="zh-TW" altLang="en-US" sz="1800" dirty="0">
                <a:solidFill>
                  <a:schemeClr val="tx1"/>
                </a:solidFill>
                <a:latin typeface="SimSun" panose="02010600030101010101" pitchFamily="2" charset="-122"/>
                <a:ea typeface="SimSun" panose="02010600030101010101" pitchFamily="2" charset="-122"/>
              </a:rPr>
              <a:t>年開始</a:t>
            </a:r>
            <a:r>
              <a:rPr lang="zh-CN" altLang="en-US" sz="1800" dirty="0">
                <a:solidFill>
                  <a:schemeClr val="tx1"/>
                </a:solidFill>
                <a:latin typeface="SimSun" panose="02010600030101010101" pitchFamily="2" charset="-122"/>
                <a:ea typeface="SimSun" panose="02010600030101010101" pitchFamily="2" charset="-122"/>
              </a:rPr>
              <a:t>對琉</a:t>
            </a:r>
            <a:r>
              <a:rPr lang="zh-TW" altLang="en-US" sz="1800" dirty="0">
                <a:solidFill>
                  <a:schemeClr val="tx1"/>
                </a:solidFill>
                <a:latin typeface="SimSun" panose="02010600030101010101" pitchFamily="2" charset="-122"/>
                <a:ea typeface="SimSun" panose="02010600030101010101" pitchFamily="2" charset="-122"/>
              </a:rPr>
              <a:t>球</a:t>
            </a:r>
            <a:r>
              <a:rPr lang="zh-CN" altLang="en-US" sz="1800" dirty="0">
                <a:solidFill>
                  <a:schemeClr val="tx1"/>
                </a:solidFill>
                <a:latin typeface="SimSun" panose="02010600030101010101" pitchFamily="2" charset="-122"/>
                <a:ea typeface="SimSun" panose="02010600030101010101" pitchFamily="2" charset="-122"/>
              </a:rPr>
              <a:t>群島的管轄，</a:t>
            </a:r>
            <a:r>
              <a:rPr lang="zh-TW" altLang="en-US" sz="1800" dirty="0">
                <a:solidFill>
                  <a:schemeClr val="tx1"/>
                </a:solidFill>
                <a:latin typeface="SimSun" panose="02010600030101010101" pitchFamily="2" charset="-122"/>
                <a:ea typeface="SimSun" panose="02010600030101010101" pitchFamily="2" charset="-122"/>
              </a:rPr>
              <a:t>並由此</a:t>
            </a:r>
            <a:r>
              <a:rPr lang="zh-CN" altLang="en-US" sz="1800" dirty="0">
                <a:solidFill>
                  <a:schemeClr val="tx1"/>
                </a:solidFill>
                <a:latin typeface="SimSun" panose="02010600030101010101" pitchFamily="2" charset="-122"/>
                <a:ea typeface="SimSun" panose="02010600030101010101" pitchFamily="2" charset="-122"/>
              </a:rPr>
              <a:t>來得到</a:t>
            </a:r>
            <a:r>
              <a:rPr lang="zh-TW" altLang="en-US" sz="1800" dirty="0">
                <a:solidFill>
                  <a:schemeClr val="tx1"/>
                </a:solidFill>
                <a:latin typeface="SimSun" panose="02010600030101010101" pitchFamily="2" charset="-122"/>
                <a:ea typeface="SimSun" panose="02010600030101010101" pitchFamily="2" charset="-122"/>
              </a:rPr>
              <a:t>一個</a:t>
            </a:r>
            <a:r>
              <a:rPr lang="zh-CN" altLang="en-US" sz="1800" dirty="0">
                <a:solidFill>
                  <a:schemeClr val="tx1"/>
                </a:solidFill>
                <a:latin typeface="SimSun" panose="02010600030101010101" pitchFamily="2" charset="-122"/>
                <a:ea typeface="SimSun" panose="02010600030101010101" pitchFamily="2" charset="-122"/>
              </a:rPr>
              <a:t>全面的理解。當然，</a:t>
            </a:r>
            <a:r>
              <a:rPr lang="zh-TW" altLang="en-US" sz="1800" dirty="0">
                <a:solidFill>
                  <a:schemeClr val="tx1"/>
                </a:solidFill>
                <a:latin typeface="SimSun" panose="02010600030101010101" pitchFamily="2" charset="-122"/>
                <a:ea typeface="SimSun" panose="02010600030101010101" pitchFamily="2" charset="-122"/>
              </a:rPr>
              <a:t>此</a:t>
            </a:r>
            <a:r>
              <a:rPr lang="zh-CN" altLang="en-US" sz="1800" dirty="0">
                <a:solidFill>
                  <a:schemeClr val="tx1"/>
                </a:solidFill>
                <a:latin typeface="SimSun" panose="02010600030101010101" pitchFamily="2" charset="-122"/>
                <a:ea typeface="SimSun" panose="02010600030101010101" pitchFamily="2" charset="-122"/>
              </a:rPr>
              <a:t>管轄權的一個重要</a:t>
            </a:r>
            <a:r>
              <a:rPr lang="zh-TW" altLang="en-US" sz="1800" dirty="0">
                <a:solidFill>
                  <a:schemeClr val="tx1"/>
                </a:solidFill>
                <a:latin typeface="SimSun" panose="02010600030101010101" pitchFamily="2" charset="-122"/>
                <a:ea typeface="SimSun" panose="02010600030101010101" pitchFamily="2" charset="-122"/>
              </a:rPr>
              <a:t>面向</a:t>
            </a:r>
            <a:r>
              <a:rPr lang="zh-CN" altLang="en-US" sz="1800" dirty="0">
                <a:solidFill>
                  <a:schemeClr val="tx1"/>
                </a:solidFill>
                <a:latin typeface="SimSun" panose="02010600030101010101" pitchFamily="2" charset="-122"/>
                <a:ea typeface="SimSun" panose="02010600030101010101" pitchFamily="2" charset="-122"/>
              </a:rPr>
              <a:t>是</a:t>
            </a:r>
            <a:r>
              <a:rPr lang="zh-TW" altLang="en-US" sz="1800" dirty="0">
                <a:solidFill>
                  <a:schemeClr val="tx1"/>
                </a:solidFill>
                <a:latin typeface="SimSun" panose="02010600030101010101" pitchFamily="2" charset="-122"/>
                <a:ea typeface="SimSun" panose="02010600030101010101" pitchFamily="2" charset="-122"/>
              </a:rPr>
              <a:t>，</a:t>
            </a:r>
            <a:r>
              <a:rPr lang="zh-CN" altLang="en-US" sz="1800" dirty="0">
                <a:solidFill>
                  <a:schemeClr val="tx1"/>
                </a:solidFill>
                <a:latin typeface="SimSun" panose="02010600030101010101" pitchFamily="2" charset="-122"/>
                <a:ea typeface="SimSun" panose="02010600030101010101" pitchFamily="2" charset="-122"/>
              </a:rPr>
              <a:t>美國軍事當局</a:t>
            </a:r>
            <a:r>
              <a:rPr lang="zh-TW" altLang="en-US" sz="1800" dirty="0">
                <a:solidFill>
                  <a:schemeClr val="tx1"/>
                </a:solidFill>
                <a:latin typeface="SimSun" panose="02010600030101010101" pitchFamily="2" charset="-122"/>
                <a:ea typeface="SimSun" panose="02010600030101010101" pitchFamily="2" charset="-122"/>
              </a:rPr>
              <a:t>為琉球群島的當地居民</a:t>
            </a:r>
            <a:r>
              <a:rPr lang="zh-CN" altLang="en-US" sz="1800" dirty="0">
                <a:solidFill>
                  <a:schemeClr val="tx1"/>
                </a:solidFill>
                <a:latin typeface="SimSun" panose="02010600030101010101" pitchFamily="2" charset="-122"/>
                <a:ea typeface="SimSun" panose="02010600030101010101" pitchFamily="2" charset="-122"/>
              </a:rPr>
              <a:t>發</a:t>
            </a:r>
            <a:r>
              <a:rPr lang="zh-TW" altLang="en-US" sz="1800" dirty="0">
                <a:solidFill>
                  <a:schemeClr val="tx1"/>
                </a:solidFill>
                <a:latin typeface="SimSun" panose="02010600030101010101" pitchFamily="2" charset="-122"/>
                <a:ea typeface="SimSun" panose="02010600030101010101" pitchFamily="2" charset="-122"/>
              </a:rPr>
              <a:t>行了身份證明書</a:t>
            </a:r>
            <a:r>
              <a:rPr lang="zh-CN" altLang="en-US" sz="1800" dirty="0">
                <a:solidFill>
                  <a:schemeClr val="tx1"/>
                </a:solidFill>
                <a:latin typeface="SimSun" panose="02010600030101010101" pitchFamily="2" charset="-122"/>
                <a:ea typeface="SimSun" panose="02010600030101010101" pitchFamily="2" charset="-122"/>
              </a:rPr>
              <a:t>作為</a:t>
            </a:r>
            <a:r>
              <a:rPr lang="zh-TW" altLang="en-US" sz="1800" dirty="0">
                <a:solidFill>
                  <a:schemeClr val="tx1"/>
                </a:solidFill>
                <a:latin typeface="SimSun" panose="02010600030101010101" pitchFamily="2" charset="-122"/>
                <a:ea typeface="SimSun" panose="02010600030101010101" pitchFamily="2" charset="-122"/>
              </a:rPr>
              <a:t>「旅行証</a:t>
            </a:r>
            <a:r>
              <a:rPr lang="zh-CN" altLang="en-US" sz="1800" dirty="0">
                <a:solidFill>
                  <a:schemeClr val="tx1"/>
                </a:solidFill>
                <a:latin typeface="SimSun" panose="02010600030101010101" pitchFamily="2" charset="-122"/>
                <a:ea typeface="SimSun" panose="02010600030101010101" pitchFamily="2" charset="-122"/>
              </a:rPr>
              <a:t>明</a:t>
            </a:r>
            <a:r>
              <a:rPr lang="zh-TW" altLang="en-US" sz="1800" dirty="0">
                <a:solidFill>
                  <a:schemeClr val="tx1"/>
                </a:solidFill>
                <a:latin typeface="SimSun" panose="02010600030101010101" pitchFamily="2" charset="-122"/>
                <a:ea typeface="SimSun" panose="02010600030101010101" pitchFamily="2" charset="-122"/>
              </a:rPr>
              <a:t>書」</a:t>
            </a:r>
            <a:r>
              <a:rPr lang="zh-CN" altLang="en-US" sz="1800" dirty="0">
                <a:solidFill>
                  <a:schemeClr val="tx1"/>
                </a:solidFill>
                <a:latin typeface="SimSun" panose="02010600030101010101" pitchFamily="2" charset="-122"/>
                <a:ea typeface="SimSun" panose="02010600030101010101" pitchFamily="2" charset="-122"/>
              </a:rPr>
              <a:t>。</a:t>
            </a:r>
            <a:br>
              <a:rPr lang="en-US" sz="1800" dirty="0">
                <a:solidFill>
                  <a:schemeClr val="tx1"/>
                </a:solidFill>
                <a:latin typeface="SimSun" panose="02010600030101010101" pitchFamily="2" charset="-122"/>
                <a:ea typeface="SimSun" panose="02010600030101010101" pitchFamily="2" charset="-122"/>
              </a:rPr>
            </a:br>
            <a:br>
              <a:rPr lang="en-US" sz="1800" dirty="0">
                <a:solidFill>
                  <a:schemeClr val="tx1"/>
                </a:solidFill>
                <a:latin typeface="SimSun" panose="02010600030101010101" pitchFamily="2" charset="-122"/>
                <a:ea typeface="SimSun" panose="02010600030101010101" pitchFamily="2" charset="-122"/>
              </a:rPr>
            </a:br>
            <a:r>
              <a:rPr lang="zh-CN" altLang="en-US" sz="1800" dirty="0">
                <a:solidFill>
                  <a:schemeClr val="tx1"/>
                </a:solidFill>
                <a:latin typeface="SimSun" panose="02010600030101010101" pitchFamily="2" charset="-122"/>
                <a:ea typeface="SimSun" panose="02010600030101010101" pitchFamily="2" charset="-122"/>
              </a:rPr>
              <a:t>因此，根據舊金山和約的條款</a:t>
            </a:r>
            <a:r>
              <a:rPr lang="zh-TW" altLang="en-US" sz="1800" dirty="0">
                <a:solidFill>
                  <a:schemeClr val="tx1"/>
                </a:solidFill>
                <a:latin typeface="SimSun" panose="02010600030101010101" pitchFamily="2" charset="-122"/>
                <a:ea typeface="SimSun" panose="02010600030101010101" pitchFamily="2" charset="-122"/>
              </a:rPr>
              <a:t>內容</a:t>
            </a:r>
            <a:r>
              <a:rPr lang="zh-CN" altLang="en-US" sz="1800" dirty="0">
                <a:solidFill>
                  <a:schemeClr val="tx1"/>
                </a:solidFill>
                <a:latin typeface="SimSun" panose="02010600030101010101" pitchFamily="2" charset="-122"/>
                <a:ea typeface="SimSun" panose="02010600030101010101" pitchFamily="2" charset="-122"/>
              </a:rPr>
              <a:t>，要求美國軍事當局為台灣當地居民發</a:t>
            </a:r>
            <a:r>
              <a:rPr lang="zh-TW" altLang="en-US" sz="1800" dirty="0">
                <a:solidFill>
                  <a:schemeClr val="tx1"/>
                </a:solidFill>
                <a:latin typeface="SimSun" panose="02010600030101010101" pitchFamily="2" charset="-122"/>
                <a:ea typeface="SimSun" panose="02010600030101010101" pitchFamily="2" charset="-122"/>
              </a:rPr>
              <a:t>行「旅行証</a:t>
            </a:r>
            <a:r>
              <a:rPr lang="zh-CN" altLang="en-US" sz="1800" dirty="0">
                <a:solidFill>
                  <a:schemeClr val="tx1"/>
                </a:solidFill>
                <a:latin typeface="SimSun" panose="02010600030101010101" pitchFamily="2" charset="-122"/>
                <a:ea typeface="SimSun" panose="02010600030101010101" pitchFamily="2" charset="-122"/>
              </a:rPr>
              <a:t>明</a:t>
            </a:r>
            <a:r>
              <a:rPr lang="zh-TW" altLang="en-US" sz="1800" dirty="0">
                <a:solidFill>
                  <a:schemeClr val="tx1"/>
                </a:solidFill>
                <a:latin typeface="SimSun" panose="02010600030101010101" pitchFamily="2" charset="-122"/>
                <a:ea typeface="SimSun" panose="02010600030101010101" pitchFamily="2" charset="-122"/>
              </a:rPr>
              <a:t>書」（亦稱“護照”）是完</a:t>
            </a:r>
            <a:r>
              <a:rPr lang="zh-CN" altLang="en-US" sz="1800" dirty="0">
                <a:solidFill>
                  <a:schemeClr val="tx1"/>
                </a:solidFill>
                <a:latin typeface="SimSun" panose="02010600030101010101" pitchFamily="2" charset="-122"/>
                <a:ea typeface="SimSun" panose="02010600030101010101" pitchFamily="2" charset="-122"/>
              </a:rPr>
              <a:t>全合理的。</a:t>
            </a:r>
            <a:br>
              <a:rPr lang="en-US" sz="1800" dirty="0">
                <a:solidFill>
                  <a:schemeClr val="tx1"/>
                </a:solidFill>
                <a:latin typeface="SimSun" panose="02010600030101010101" pitchFamily="2" charset="-122"/>
                <a:ea typeface="SimSun" panose="02010600030101010101" pitchFamily="2" charset="-122"/>
              </a:rPr>
            </a:br>
            <a:br>
              <a:rPr lang="en-US" sz="1800" dirty="0">
                <a:solidFill>
                  <a:schemeClr val="tx1"/>
                </a:solidFill>
                <a:latin typeface="SimSun" panose="02010600030101010101" pitchFamily="2" charset="-122"/>
                <a:ea typeface="SimSun" panose="02010600030101010101" pitchFamily="2" charset="-122"/>
              </a:rPr>
            </a:br>
            <a:r>
              <a:rPr lang="zh-TW" altLang="en-US" sz="1800" dirty="0">
                <a:solidFill>
                  <a:schemeClr val="tx1"/>
                </a:solidFill>
                <a:latin typeface="SimSun" panose="02010600030101010101" pitchFamily="2" charset="-122"/>
                <a:ea typeface="SimSun" panose="02010600030101010101" pitchFamily="2" charset="-122"/>
              </a:rPr>
              <a:t>與之相反地</a:t>
            </a:r>
            <a:r>
              <a:rPr lang="zh-CN" altLang="en-US" sz="1800" dirty="0">
                <a:solidFill>
                  <a:schemeClr val="tx1"/>
                </a:solidFill>
                <a:latin typeface="SimSun" panose="02010600030101010101" pitchFamily="2" charset="-122"/>
                <a:ea typeface="SimSun" panose="02010600030101010101" pitchFamily="2" charset="-122"/>
              </a:rPr>
              <a:t>，</a:t>
            </a:r>
            <a:r>
              <a:rPr lang="zh-TW" altLang="en-US" sz="1800" dirty="0">
                <a:solidFill>
                  <a:schemeClr val="tx1"/>
                </a:solidFill>
                <a:latin typeface="SimSun" panose="02010600030101010101" pitchFamily="2" charset="-122"/>
                <a:ea typeface="SimSun" panose="02010600030101010101" pitchFamily="2" charset="-122"/>
              </a:rPr>
              <a:t>在</a:t>
            </a:r>
            <a:r>
              <a:rPr lang="zh-CN" altLang="en-US" sz="1800" dirty="0">
                <a:solidFill>
                  <a:schemeClr val="tx1"/>
                </a:solidFill>
                <a:latin typeface="SimSun" panose="02010600030101010101" pitchFamily="2" charset="-122"/>
                <a:ea typeface="SimSun" panose="02010600030101010101" pitchFamily="2" charset="-122"/>
              </a:rPr>
              <a:t>台灣關係法</a:t>
            </a:r>
            <a:r>
              <a:rPr lang="zh-TW" altLang="en-US" sz="1800" dirty="0">
                <a:solidFill>
                  <a:schemeClr val="tx1"/>
                </a:solidFill>
                <a:latin typeface="SimSun" panose="02010600030101010101" pitchFamily="2" charset="-122"/>
                <a:ea typeface="SimSun" panose="02010600030101010101" pitchFamily="2" charset="-122"/>
              </a:rPr>
              <a:t>、</a:t>
            </a:r>
            <a:r>
              <a:rPr lang="zh-CN" altLang="en-US" sz="1800" dirty="0">
                <a:solidFill>
                  <a:schemeClr val="tx1"/>
                </a:solidFill>
                <a:latin typeface="SimSun" panose="02010600030101010101" pitchFamily="2" charset="-122"/>
                <a:ea typeface="SimSun" panose="02010600030101010101" pitchFamily="2" charset="-122"/>
              </a:rPr>
              <a:t>美</a:t>
            </a:r>
            <a:r>
              <a:rPr lang="zh-TW" altLang="en-US" sz="1800" dirty="0">
                <a:solidFill>
                  <a:schemeClr val="tx1"/>
                </a:solidFill>
                <a:latin typeface="SimSun" panose="02010600030101010101" pitchFamily="2" charset="-122"/>
                <a:ea typeface="SimSun" panose="02010600030101010101" pitchFamily="2" charset="-122"/>
              </a:rPr>
              <a:t>中</a:t>
            </a:r>
            <a:r>
              <a:rPr lang="zh-CN" altLang="en-US" sz="1800" dirty="0">
                <a:solidFill>
                  <a:schemeClr val="tx1"/>
                </a:solidFill>
                <a:latin typeface="SimSun" panose="02010600030101010101" pitchFamily="2" charset="-122"/>
                <a:ea typeface="SimSun" panose="02010600030101010101" pitchFamily="2" charset="-122"/>
              </a:rPr>
              <a:t>三個聯合公報</a:t>
            </a:r>
            <a:r>
              <a:rPr lang="zh-TW" altLang="en-US" sz="1800" dirty="0">
                <a:solidFill>
                  <a:schemeClr val="tx1"/>
                </a:solidFill>
                <a:latin typeface="SimSun" panose="02010600030101010101" pitchFamily="2" charset="-122"/>
                <a:ea typeface="SimSun" panose="02010600030101010101" pitchFamily="2" charset="-122"/>
              </a:rPr>
              <a:t>、</a:t>
            </a:r>
            <a:r>
              <a:rPr lang="zh-CN" altLang="en-US" sz="1800" dirty="0">
                <a:solidFill>
                  <a:schemeClr val="tx1"/>
                </a:solidFill>
                <a:latin typeface="SimSun" panose="02010600030101010101" pitchFamily="2" charset="-122"/>
                <a:ea typeface="SimSun" panose="02010600030101010101" pitchFamily="2" charset="-122"/>
              </a:rPr>
              <a:t>任何由美國總</a:t>
            </a:r>
            <a:r>
              <a:rPr lang="zh-TW" altLang="en-US" sz="1800" dirty="0">
                <a:solidFill>
                  <a:schemeClr val="tx1"/>
                </a:solidFill>
                <a:latin typeface="SimSun" panose="02010600030101010101" pitchFamily="2" charset="-122"/>
                <a:ea typeface="SimSun" panose="02010600030101010101" pitchFamily="2" charset="-122"/>
              </a:rPr>
              <a:t>司令</a:t>
            </a:r>
            <a:r>
              <a:rPr lang="zh-CN" altLang="en-US" sz="1800" dirty="0">
                <a:solidFill>
                  <a:schemeClr val="tx1"/>
                </a:solidFill>
                <a:latin typeface="SimSun" panose="02010600030101010101" pitchFamily="2" charset="-122"/>
                <a:ea typeface="SimSun" panose="02010600030101010101" pitchFamily="2" charset="-122"/>
              </a:rPr>
              <a:t>發布的行政命令</a:t>
            </a:r>
            <a:r>
              <a:rPr lang="zh-TW" altLang="en-US" sz="1800" dirty="0">
                <a:solidFill>
                  <a:schemeClr val="tx1"/>
                </a:solidFill>
                <a:latin typeface="SimSun" panose="02010600030101010101" pitchFamily="2" charset="-122"/>
                <a:ea typeface="SimSun" panose="02010600030101010101" pitchFamily="2" charset="-122"/>
              </a:rPr>
              <a:t>中，</a:t>
            </a:r>
            <a:r>
              <a:rPr lang="zh-CN" altLang="en-US" sz="1800" dirty="0">
                <a:solidFill>
                  <a:schemeClr val="tx1"/>
                </a:solidFill>
                <a:latin typeface="SimSun" panose="02010600030101010101" pitchFamily="2" charset="-122"/>
                <a:ea typeface="SimSun" panose="02010600030101010101" pitchFamily="2" charset="-122"/>
              </a:rPr>
              <a:t>或者舊金山和約本身，</a:t>
            </a:r>
            <a:r>
              <a:rPr lang="zh-TW" altLang="en-US" sz="1800" dirty="0">
                <a:solidFill>
                  <a:schemeClr val="tx1"/>
                </a:solidFill>
                <a:latin typeface="SimSun" panose="02010600030101010101" pitchFamily="2" charset="-122"/>
                <a:ea typeface="SimSun" panose="02010600030101010101" pitchFamily="2" charset="-122"/>
              </a:rPr>
              <a:t>都沒有授權給予一個自稱</a:t>
            </a:r>
            <a:r>
              <a:rPr lang="zh-CN" altLang="en-US" sz="1800" dirty="0">
                <a:solidFill>
                  <a:schemeClr val="tx1"/>
                </a:solidFill>
                <a:latin typeface="SimSun" panose="02010600030101010101" pitchFamily="2" charset="-122"/>
                <a:ea typeface="SimSun" panose="02010600030101010101" pitchFamily="2" charset="-122"/>
              </a:rPr>
              <a:t>“中華民國”的實體</a:t>
            </a:r>
            <a:r>
              <a:rPr lang="zh-TW" altLang="en-US" sz="1800" dirty="0">
                <a:solidFill>
                  <a:schemeClr val="tx1"/>
                </a:solidFill>
                <a:latin typeface="SimSun" panose="02010600030101010101" pitchFamily="2" charset="-122"/>
                <a:ea typeface="SimSun" panose="02010600030101010101" pitchFamily="2" charset="-122"/>
              </a:rPr>
              <a:t>來發行護照給</a:t>
            </a:r>
            <a:r>
              <a:rPr lang="zh-CN" altLang="en-US" sz="1800" dirty="0">
                <a:solidFill>
                  <a:schemeClr val="tx1"/>
                </a:solidFill>
                <a:latin typeface="SimSun" panose="02010600030101010101" pitchFamily="2" charset="-122"/>
                <a:ea typeface="SimSun" panose="02010600030101010101" pitchFamily="2" charset="-122"/>
              </a:rPr>
              <a:t>台灣當地居民</a:t>
            </a:r>
            <a:r>
              <a:rPr lang="zh-TW" altLang="en-US" sz="1800" dirty="0">
                <a:solidFill>
                  <a:schemeClr val="tx1"/>
                </a:solidFill>
                <a:latin typeface="SimSun" panose="02010600030101010101" pitchFamily="2" charset="-122"/>
                <a:ea typeface="SimSun" panose="02010600030101010101" pitchFamily="2" charset="-122"/>
              </a:rPr>
              <a:t>。</a:t>
            </a:r>
            <a:endParaRPr lang="en-US" sz="1800" dirty="0">
              <a:solidFill>
                <a:schemeClr val="tx1"/>
              </a:solidFill>
              <a:latin typeface="SimSun" panose="02010600030101010101" pitchFamily="2" charset="-122"/>
              <a:ea typeface="SimSun"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2000" y="3356992"/>
            <a:ext cx="7200800" cy="1946496"/>
          </a:xfrm>
          <a:noFill/>
        </p:spPr>
        <p:txBody>
          <a:bodyPr>
            <a:normAutofit fontScale="70000" lnSpcReduction="20000"/>
          </a:bodyPr>
          <a:lstStyle/>
          <a:p>
            <a:pPr marL="0" algn="ctr">
              <a:buNone/>
            </a:pPr>
            <a:r>
              <a:rPr lang="zh-CN" altLang="en-US" sz="2100" b="1" dirty="0">
                <a:latin typeface="+mj-ea"/>
                <a:ea typeface="+mj-ea"/>
              </a:rPr>
              <a:t>附註</a:t>
            </a:r>
            <a:r>
              <a:rPr lang="en-US" sz="2100" b="1" dirty="0"/>
              <a:t>:</a:t>
            </a:r>
            <a:r>
              <a:rPr lang="en-US" sz="2100" dirty="0"/>
              <a:t> </a:t>
            </a:r>
          </a:p>
          <a:p>
            <a:pPr marL="0" algn="ctr">
              <a:buNone/>
            </a:pPr>
            <a:endParaRPr lang="en-US" sz="2000" dirty="0"/>
          </a:p>
          <a:p>
            <a:pPr marL="0">
              <a:lnSpc>
                <a:spcPct val="120000"/>
              </a:lnSpc>
              <a:buNone/>
            </a:pPr>
            <a:r>
              <a:rPr lang="zh-CN" altLang="en-US" sz="2300" dirty="0">
                <a:latin typeface="+mj-ea"/>
                <a:ea typeface="+mj-ea"/>
              </a:rPr>
              <a:t>當涉及國與國之間的領土割讓時，</a:t>
            </a:r>
            <a:r>
              <a:rPr lang="zh-TW" altLang="en-US" sz="2300" dirty="0">
                <a:latin typeface="+mj-ea"/>
                <a:ea typeface="+mj-ea"/>
              </a:rPr>
              <a:t>土</a:t>
            </a:r>
            <a:r>
              <a:rPr lang="zh-CN" altLang="en-US" sz="2300" dirty="0">
                <a:latin typeface="+mj-ea"/>
                <a:ea typeface="+mj-ea"/>
              </a:rPr>
              <a:t>地區域</a:t>
            </a:r>
            <a:r>
              <a:rPr lang="zh-TW" altLang="en-US" sz="2300" dirty="0">
                <a:latin typeface="+mj-ea"/>
                <a:ea typeface="+mj-ea"/>
              </a:rPr>
              <a:t>當然是被認</a:t>
            </a:r>
            <a:r>
              <a:rPr lang="zh-CN" altLang="en-US" sz="2300" dirty="0">
                <a:latin typeface="+mj-ea"/>
                <a:ea typeface="+mj-ea"/>
              </a:rPr>
              <a:t>為</a:t>
            </a:r>
            <a:r>
              <a:rPr lang="zh-TW" altLang="en-US" sz="2300" dirty="0">
                <a:latin typeface="+mj-ea"/>
                <a:ea typeface="+mj-ea"/>
              </a:rPr>
              <a:t>是</a:t>
            </a:r>
            <a:r>
              <a:rPr lang="zh-CN" altLang="en-US" sz="2300" dirty="0">
                <a:latin typeface="+mj-ea"/>
                <a:ea typeface="+mj-ea"/>
              </a:rPr>
              <a:t>“</a:t>
            </a:r>
            <a:r>
              <a:rPr lang="zh-TW" altLang="en-US" sz="2300" dirty="0">
                <a:latin typeface="+mj-ea"/>
                <a:ea typeface="+mj-ea"/>
              </a:rPr>
              <a:t>財產</a:t>
            </a:r>
            <a:r>
              <a:rPr lang="zh-CN" altLang="en-US" sz="2300" dirty="0">
                <a:latin typeface="+mj-ea"/>
                <a:ea typeface="+mj-ea"/>
              </a:rPr>
              <a:t>”。</a:t>
            </a:r>
            <a:br>
              <a:rPr lang="en-US" sz="2300" dirty="0">
                <a:latin typeface="+mj-ea"/>
                <a:ea typeface="+mj-ea"/>
              </a:rPr>
            </a:br>
            <a:br>
              <a:rPr lang="en-US" sz="2300" dirty="0">
                <a:latin typeface="+mj-ea"/>
                <a:ea typeface="+mj-ea"/>
              </a:rPr>
            </a:br>
            <a:r>
              <a:rPr lang="zh-CN" altLang="en-US" sz="2300" dirty="0">
                <a:latin typeface="+mj-ea"/>
                <a:ea typeface="+mj-ea"/>
              </a:rPr>
              <a:t>換言之，路易斯安那</a:t>
            </a:r>
            <a:r>
              <a:rPr lang="zh-TW" altLang="en-US" sz="2300" dirty="0">
                <a:latin typeface="+mj-ea"/>
                <a:ea typeface="+mj-ea"/>
              </a:rPr>
              <a:t>領土</a:t>
            </a:r>
            <a:r>
              <a:rPr lang="zh-CN" altLang="en-US" sz="2300" dirty="0">
                <a:latin typeface="+mj-ea"/>
                <a:ea typeface="+mj-ea"/>
              </a:rPr>
              <a:t>原本是法國的</a:t>
            </a:r>
            <a:r>
              <a:rPr lang="zh-TW" altLang="en-US" sz="2300" dirty="0">
                <a:latin typeface="+mj-ea"/>
                <a:ea typeface="+mj-ea"/>
              </a:rPr>
              <a:t>財產</a:t>
            </a:r>
            <a:r>
              <a:rPr lang="zh-CN" altLang="en-US" sz="2300" dirty="0">
                <a:latin typeface="+mj-ea"/>
                <a:ea typeface="+mj-ea"/>
              </a:rPr>
              <a:t>，但是在</a:t>
            </a:r>
            <a:r>
              <a:rPr lang="en-US" sz="2300" dirty="0">
                <a:latin typeface="+mj-ea"/>
                <a:ea typeface="+mj-ea"/>
              </a:rPr>
              <a:t>1803</a:t>
            </a:r>
            <a:r>
              <a:rPr lang="zh-CN" altLang="en-US" sz="2300" dirty="0">
                <a:latin typeface="+mj-ea"/>
                <a:ea typeface="+mj-ea"/>
              </a:rPr>
              <a:t>年割讓給美國</a:t>
            </a:r>
            <a:r>
              <a:rPr lang="zh-TW" altLang="en-US" sz="2300" dirty="0">
                <a:latin typeface="+mj-ea"/>
                <a:ea typeface="+mj-ea"/>
              </a:rPr>
              <a:t>。</a:t>
            </a:r>
            <a:r>
              <a:rPr lang="zh-CN" altLang="en-US" sz="2300" dirty="0">
                <a:latin typeface="+mj-ea"/>
                <a:ea typeface="+mj-ea"/>
              </a:rPr>
              <a:t>佛羅</a:t>
            </a:r>
            <a:r>
              <a:rPr lang="zh-TW" altLang="en-US" sz="2300" dirty="0">
                <a:latin typeface="+mj-ea"/>
                <a:ea typeface="+mj-ea"/>
              </a:rPr>
              <a:t>里達領土</a:t>
            </a:r>
            <a:r>
              <a:rPr lang="zh-CN" altLang="en-US" sz="2300" dirty="0">
                <a:latin typeface="+mj-ea"/>
                <a:ea typeface="+mj-ea"/>
              </a:rPr>
              <a:t>原本是西班牙的</a:t>
            </a:r>
            <a:r>
              <a:rPr lang="zh-TW" altLang="en-US" sz="2300" dirty="0">
                <a:latin typeface="+mj-ea"/>
                <a:ea typeface="+mj-ea"/>
              </a:rPr>
              <a:t>財產</a:t>
            </a:r>
            <a:r>
              <a:rPr lang="zh-CN" altLang="en-US" sz="2300" dirty="0">
                <a:latin typeface="+mj-ea"/>
                <a:ea typeface="+mj-ea"/>
              </a:rPr>
              <a:t>，但是在</a:t>
            </a:r>
            <a:r>
              <a:rPr lang="en-US" sz="2300" dirty="0">
                <a:latin typeface="+mj-ea"/>
                <a:ea typeface="+mj-ea"/>
              </a:rPr>
              <a:t>1821</a:t>
            </a:r>
            <a:r>
              <a:rPr lang="zh-CN" altLang="en-US" sz="2300" dirty="0">
                <a:latin typeface="+mj-ea"/>
                <a:ea typeface="+mj-ea"/>
              </a:rPr>
              <a:t>年割讓給美國</a:t>
            </a:r>
            <a:r>
              <a:rPr lang="zh-TW" altLang="en-US" sz="2300" dirty="0">
                <a:latin typeface="+mj-ea"/>
                <a:ea typeface="+mj-ea"/>
              </a:rPr>
              <a:t>。</a:t>
            </a:r>
            <a:r>
              <a:rPr lang="zh-CN" altLang="en-US" sz="2300" dirty="0">
                <a:latin typeface="+mj-ea"/>
                <a:ea typeface="+mj-ea"/>
              </a:rPr>
              <a:t>還有其他很多的例子，包括：</a:t>
            </a:r>
            <a:endParaRPr lang="en-US" sz="2300" dirty="0">
              <a:latin typeface="+mj-ea"/>
              <a:ea typeface="+mj-ea"/>
            </a:endParaRPr>
          </a:p>
          <a:p>
            <a:pPr marL="0">
              <a:buNone/>
            </a:pPr>
            <a:endParaRPr lang="es-ES" sz="1600" dirty="0"/>
          </a:p>
        </p:txBody>
      </p:sp>
      <p:sp>
        <p:nvSpPr>
          <p:cNvPr id="4" name="2 Marcador de contenido"/>
          <p:cNvSpPr txBox="1">
            <a:spLocks/>
          </p:cNvSpPr>
          <p:nvPr/>
        </p:nvSpPr>
        <p:spPr>
          <a:xfrm>
            <a:off x="972000" y="980728"/>
            <a:ext cx="7200000" cy="2160240"/>
          </a:xfrm>
          <a:prstGeom prst="rect">
            <a:avLst/>
          </a:prstGeom>
          <a:noFill/>
        </p:spPr>
        <p:txBody>
          <a:bodyPr vert="horz" lIns="91440" tIns="45720" rIns="91440" bIns="45720" rtlCol="0">
            <a:normAutofit/>
          </a:bodyPr>
          <a:lstStyle/>
          <a:p>
            <a:pPr lvl="0" indent="-342900" algn="ctr">
              <a:spcBef>
                <a:spcPct val="20000"/>
              </a:spcBef>
              <a:defRPr/>
            </a:pPr>
            <a:r>
              <a:rPr lang="zh-TW" altLang="en-US" sz="2400" b="1" dirty="0">
                <a:latin typeface="SimSun" panose="02010600030101010101" pitchFamily="2" charset="-122"/>
                <a:ea typeface="SimSun" panose="02010600030101010101" pitchFamily="2" charset="-122"/>
              </a:rPr>
              <a:t>財產</a:t>
            </a:r>
            <a:r>
              <a:rPr lang="en-US" sz="2000" b="1" dirty="0"/>
              <a:t>:</a:t>
            </a:r>
            <a:r>
              <a:rPr lang="es-ES" sz="2000" b="1" dirty="0"/>
              <a:t> </a:t>
            </a:r>
            <a:r>
              <a:rPr kumimoji="0" lang="en-US" sz="2000" b="0" i="0" u="none" strike="noStrike" kern="1200" cap="none" spc="0" normalizeH="0" baseline="0" noProof="0" dirty="0">
                <a:ln>
                  <a:noFill/>
                </a:ln>
                <a:solidFill>
                  <a:schemeClr val="tx1"/>
                </a:solidFill>
                <a:effectLst/>
                <a:uLnTx/>
                <a:uFillTx/>
                <a:latin typeface="Cambria" pitchFamily="18" charset="0"/>
                <a:ea typeface="+mn-ea"/>
                <a:cs typeface="+mn-cs"/>
              </a:rPr>
              <a:t> </a:t>
            </a:r>
          </a:p>
          <a:p>
            <a:endParaRPr lang="en-US" dirty="0"/>
          </a:p>
          <a:p>
            <a:r>
              <a:rPr lang="en-US" dirty="0"/>
              <a:t>(1) </a:t>
            </a:r>
            <a:r>
              <a:rPr lang="zh-TW" altLang="en-US" dirty="0"/>
              <a:t>合法擁有之東西， </a:t>
            </a:r>
            <a:r>
              <a:rPr lang="zh-CN" altLang="en-US" dirty="0"/>
              <a:t>如土地和</a:t>
            </a:r>
            <a:r>
              <a:rPr lang="zh-TW" altLang="en-US" dirty="0"/>
              <a:t>資產 </a:t>
            </a:r>
            <a:r>
              <a:rPr lang="en-US" dirty="0"/>
              <a:t>,   (2) </a:t>
            </a:r>
            <a:r>
              <a:rPr lang="zh-CN" altLang="en-US" dirty="0"/>
              <a:t>一</a:t>
            </a:r>
            <a:r>
              <a:rPr lang="zh-TW" altLang="en-US" dirty="0"/>
              <a:t>件</a:t>
            </a:r>
            <a:r>
              <a:rPr lang="zh-CN" altLang="en-US" dirty="0"/>
              <a:t>房</a:t>
            </a:r>
            <a:r>
              <a:rPr lang="zh-TW" altLang="en-US" dirty="0"/>
              <a:t>地產</a:t>
            </a:r>
            <a:r>
              <a:rPr lang="en-US" dirty="0"/>
              <a:t>, (3) </a:t>
            </a:r>
            <a:r>
              <a:rPr lang="zh-TW" altLang="en-US" dirty="0"/>
              <a:t>擁有者持有合法產權的一些有形或無形的東西 </a:t>
            </a:r>
            <a:r>
              <a:rPr lang="en-US" dirty="0"/>
              <a:t>, (4) </a:t>
            </a:r>
            <a:r>
              <a:rPr lang="zh-TW" altLang="en-US" dirty="0"/>
              <a:t>擁有權，即所有權。</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233292623"/>
              </p:ext>
            </p:extLst>
          </p:nvPr>
        </p:nvGraphicFramePr>
        <p:xfrm>
          <a:off x="1115616" y="1916832"/>
          <a:ext cx="6768751" cy="3112123"/>
        </p:xfrm>
        <a:graphic>
          <a:graphicData uri="http://schemas.openxmlformats.org/drawingml/2006/table">
            <a:tbl>
              <a:tblPr firstRow="1" bandRow="1">
                <a:tableStyleId>{74C1A8A3-306A-4EB7-A6B1-4F7E0EB9C5D6}</a:tableStyleId>
              </a:tblPr>
              <a:tblGrid>
                <a:gridCol w="2256250">
                  <a:extLst>
                    <a:ext uri="{9D8B030D-6E8A-4147-A177-3AD203B41FA5}">
                      <a16:colId xmlns:a16="http://schemas.microsoft.com/office/drawing/2014/main" val="20000"/>
                    </a:ext>
                  </a:extLst>
                </a:gridCol>
                <a:gridCol w="1261759">
                  <a:extLst>
                    <a:ext uri="{9D8B030D-6E8A-4147-A177-3AD203B41FA5}">
                      <a16:colId xmlns:a16="http://schemas.microsoft.com/office/drawing/2014/main" val="20001"/>
                    </a:ext>
                  </a:extLst>
                </a:gridCol>
                <a:gridCol w="3250742">
                  <a:extLst>
                    <a:ext uri="{9D8B030D-6E8A-4147-A177-3AD203B41FA5}">
                      <a16:colId xmlns:a16="http://schemas.microsoft.com/office/drawing/2014/main" val="20002"/>
                    </a:ext>
                  </a:extLst>
                </a:gridCol>
              </a:tblGrid>
              <a:tr h="444589">
                <a:tc>
                  <a:txBody>
                    <a:bodyPr/>
                    <a:lstStyle/>
                    <a:p>
                      <a:r>
                        <a:rPr lang="zh-CN" altLang="en-US" sz="1800" b="1" kern="1200" dirty="0">
                          <a:solidFill>
                            <a:schemeClr val="lt1"/>
                          </a:solidFill>
                          <a:effectLst/>
                          <a:latin typeface="+mn-lt"/>
                          <a:ea typeface="+mn-ea"/>
                          <a:cs typeface="+mn-cs"/>
                        </a:rPr>
                        <a:t>割讓領土名稱</a:t>
                      </a:r>
                      <a:endParaRPr lang="en-US" noProof="0" dirty="0"/>
                    </a:p>
                  </a:txBody>
                  <a:tcPr/>
                </a:tc>
                <a:tc>
                  <a:txBody>
                    <a:bodyPr/>
                    <a:lstStyle/>
                    <a:p>
                      <a:r>
                        <a:rPr lang="zh-CN" altLang="en-US" sz="1800" b="1" kern="1200" dirty="0">
                          <a:solidFill>
                            <a:schemeClr val="lt1"/>
                          </a:solidFill>
                          <a:effectLst/>
                          <a:latin typeface="+mn-lt"/>
                          <a:ea typeface="+mn-ea"/>
                          <a:cs typeface="+mn-cs"/>
                        </a:rPr>
                        <a:t>割讓日期</a:t>
                      </a:r>
                      <a:endParaRPr lang="en-US" noProof="0" dirty="0"/>
                    </a:p>
                  </a:txBody>
                  <a:tcPr/>
                </a:tc>
                <a:tc>
                  <a:txBody>
                    <a:bodyPr/>
                    <a:lstStyle/>
                    <a:p>
                      <a:r>
                        <a:rPr lang="zh-TW" altLang="en-US" sz="1800" b="1" kern="1200" dirty="0">
                          <a:solidFill>
                            <a:schemeClr val="lt1"/>
                          </a:solidFill>
                          <a:effectLst/>
                          <a:latin typeface="+mn-lt"/>
                          <a:ea typeface="+mn-ea"/>
                          <a:cs typeface="+mn-cs"/>
                        </a:rPr>
                        <a:t>財產</a:t>
                      </a:r>
                      <a:r>
                        <a:rPr lang="zh-CN" altLang="en-US" sz="1800" b="1" kern="1200" dirty="0">
                          <a:solidFill>
                            <a:schemeClr val="lt1"/>
                          </a:solidFill>
                          <a:effectLst/>
                          <a:latin typeface="+mn-lt"/>
                          <a:ea typeface="+mn-ea"/>
                          <a:cs typeface="+mn-cs"/>
                        </a:rPr>
                        <a:t>原歸屬國</a:t>
                      </a:r>
                      <a:endParaRPr lang="en-US" noProof="0" dirty="0"/>
                    </a:p>
                  </a:txBody>
                  <a:tcPr/>
                </a:tc>
                <a:extLst>
                  <a:ext uri="{0D108BD9-81ED-4DB2-BD59-A6C34878D82A}">
                    <a16:rowId xmlns:a16="http://schemas.microsoft.com/office/drawing/2014/main" val="10000"/>
                  </a:ext>
                </a:extLst>
              </a:tr>
              <a:tr h="444589">
                <a:tc>
                  <a:txBody>
                    <a:bodyPr/>
                    <a:lstStyle/>
                    <a:p>
                      <a:r>
                        <a:rPr lang="zh-CN" altLang="en-US" sz="1800" kern="1200" dirty="0">
                          <a:solidFill>
                            <a:schemeClr val="dk1"/>
                          </a:solidFill>
                          <a:effectLst/>
                          <a:latin typeface="+mn-lt"/>
                          <a:ea typeface="+mn-ea"/>
                          <a:cs typeface="+mn-cs"/>
                        </a:rPr>
                        <a:t>加利福尼亞</a:t>
                      </a:r>
                      <a:endParaRPr lang="es-ES" dirty="0"/>
                    </a:p>
                  </a:txBody>
                  <a:tcPr marL="47625" marR="47625" marT="47625" marB="47625" anchor="ctr"/>
                </a:tc>
                <a:tc>
                  <a:txBody>
                    <a:bodyPr/>
                    <a:lstStyle/>
                    <a:p>
                      <a:r>
                        <a:rPr lang="zh-TW" altLang="en-US" dirty="0"/>
                        <a:t>   </a:t>
                      </a:r>
                      <a:r>
                        <a:rPr lang="es-ES" dirty="0"/>
                        <a:t>1848</a:t>
                      </a:r>
                      <a:r>
                        <a:rPr lang="zh-CN" altLang="en-US" sz="1800" kern="1200" dirty="0">
                          <a:solidFill>
                            <a:schemeClr val="dk1"/>
                          </a:solidFill>
                          <a:effectLst/>
                          <a:latin typeface="+mn-lt"/>
                          <a:ea typeface="+mn-ea"/>
                          <a:cs typeface="+mn-cs"/>
                        </a:rPr>
                        <a:t>年</a:t>
                      </a:r>
                      <a:endParaRPr lang="es-ES" dirty="0"/>
                    </a:p>
                  </a:txBody>
                  <a:tcPr marL="47625" marR="47625" marT="47625" marB="47625" anchor="ctr"/>
                </a:tc>
                <a:tc>
                  <a:txBody>
                    <a:bodyPr/>
                    <a:lstStyle/>
                    <a:p>
                      <a:r>
                        <a:rPr lang="zh-TW" altLang="en-US" sz="1800" kern="1200" dirty="0">
                          <a:solidFill>
                            <a:schemeClr val="dk1"/>
                          </a:solidFill>
                          <a:effectLst/>
                          <a:latin typeface="+mn-lt"/>
                          <a:ea typeface="+mn-ea"/>
                          <a:cs typeface="+mn-cs"/>
                        </a:rPr>
                        <a:t>       </a:t>
                      </a:r>
                      <a:r>
                        <a:rPr lang="zh-CN" altLang="en-US" sz="1800" kern="1200" dirty="0">
                          <a:solidFill>
                            <a:schemeClr val="dk1"/>
                          </a:solidFill>
                          <a:effectLst/>
                          <a:latin typeface="+mn-lt"/>
                          <a:ea typeface="+mn-ea"/>
                          <a:cs typeface="+mn-cs"/>
                        </a:rPr>
                        <a:t>墨西哥</a:t>
                      </a:r>
                      <a:endParaRPr lang="es-ES" dirty="0"/>
                    </a:p>
                  </a:txBody>
                  <a:tcPr marL="47625" marR="47625" marT="47625" marB="47625" anchor="ctr"/>
                </a:tc>
                <a:extLst>
                  <a:ext uri="{0D108BD9-81ED-4DB2-BD59-A6C34878D82A}">
                    <a16:rowId xmlns:a16="http://schemas.microsoft.com/office/drawing/2014/main" val="10001"/>
                  </a:ext>
                </a:extLst>
              </a:tr>
              <a:tr h="444589">
                <a:tc>
                  <a:txBody>
                    <a:bodyPr/>
                    <a:lstStyle/>
                    <a:p>
                      <a:r>
                        <a:rPr lang="zh-CN" altLang="en-US" sz="1800" kern="1200" dirty="0">
                          <a:solidFill>
                            <a:schemeClr val="dk1"/>
                          </a:solidFill>
                          <a:effectLst/>
                          <a:latin typeface="+mn-lt"/>
                          <a:ea typeface="+mn-ea"/>
                          <a:cs typeface="+mn-cs"/>
                        </a:rPr>
                        <a:t>加茲登購地</a:t>
                      </a:r>
                      <a:endParaRPr lang="es-ES" dirty="0"/>
                    </a:p>
                  </a:txBody>
                  <a:tcPr marL="47625" marR="47625" marT="47625" marB="47625" anchor="ctr"/>
                </a:tc>
                <a:tc>
                  <a:txBody>
                    <a:bodyPr/>
                    <a:lstStyle/>
                    <a:p>
                      <a:r>
                        <a:rPr lang="zh-TW" altLang="en-US" dirty="0"/>
                        <a:t>   </a:t>
                      </a:r>
                      <a:r>
                        <a:rPr lang="es-ES" dirty="0"/>
                        <a:t>1853</a:t>
                      </a:r>
                      <a:r>
                        <a:rPr lang="zh-CN" altLang="en-US" sz="1800" kern="1200" dirty="0">
                          <a:solidFill>
                            <a:schemeClr val="dk1"/>
                          </a:solidFill>
                          <a:effectLst/>
                          <a:latin typeface="+mn-lt"/>
                          <a:ea typeface="+mn-ea"/>
                          <a:cs typeface="+mn-cs"/>
                        </a:rPr>
                        <a:t>年</a:t>
                      </a:r>
                      <a:endParaRPr lang="es-ES" dirty="0"/>
                    </a:p>
                  </a:txBody>
                  <a:tcPr marL="47625" marR="47625" marT="47625" marB="47625" anchor="ctr"/>
                </a:tc>
                <a:tc>
                  <a:txBody>
                    <a:bodyPr/>
                    <a:lstStyle/>
                    <a:p>
                      <a:r>
                        <a:rPr lang="zh-TW" altLang="en-US" sz="1800" kern="1200" dirty="0">
                          <a:solidFill>
                            <a:schemeClr val="dk1"/>
                          </a:solidFill>
                          <a:effectLst/>
                          <a:latin typeface="+mn-lt"/>
                          <a:ea typeface="+mn-ea"/>
                          <a:cs typeface="+mn-cs"/>
                        </a:rPr>
                        <a:t>       </a:t>
                      </a:r>
                      <a:r>
                        <a:rPr lang="zh-CN" altLang="en-US" sz="1800" kern="1200" dirty="0">
                          <a:solidFill>
                            <a:schemeClr val="dk1"/>
                          </a:solidFill>
                          <a:effectLst/>
                          <a:latin typeface="+mn-lt"/>
                          <a:ea typeface="+mn-ea"/>
                          <a:cs typeface="+mn-cs"/>
                        </a:rPr>
                        <a:t>墨西哥</a:t>
                      </a:r>
                      <a:endParaRPr lang="es-ES" dirty="0"/>
                    </a:p>
                  </a:txBody>
                  <a:tcPr marL="47625" marR="47625" marT="47625" marB="47625" anchor="ctr"/>
                </a:tc>
                <a:extLst>
                  <a:ext uri="{0D108BD9-81ED-4DB2-BD59-A6C34878D82A}">
                    <a16:rowId xmlns:a16="http://schemas.microsoft.com/office/drawing/2014/main" val="10002"/>
                  </a:ext>
                </a:extLst>
              </a:tr>
              <a:tr h="444589">
                <a:tc>
                  <a:txBody>
                    <a:bodyPr/>
                    <a:lstStyle/>
                    <a:p>
                      <a:r>
                        <a:rPr lang="zh-CN" altLang="en-US" sz="1800" kern="1200" dirty="0">
                          <a:solidFill>
                            <a:schemeClr val="dk1"/>
                          </a:solidFill>
                          <a:effectLst/>
                          <a:latin typeface="+mn-lt"/>
                          <a:ea typeface="+mn-ea"/>
                          <a:cs typeface="+mn-cs"/>
                        </a:rPr>
                        <a:t>阿拉斯加</a:t>
                      </a:r>
                      <a:endParaRPr lang="es-ES" dirty="0"/>
                    </a:p>
                  </a:txBody>
                  <a:tcPr marL="47625" marR="47625" marT="47625" marB="47625" anchor="ctr"/>
                </a:tc>
                <a:tc>
                  <a:txBody>
                    <a:bodyPr/>
                    <a:lstStyle/>
                    <a:p>
                      <a:r>
                        <a:rPr lang="zh-TW" altLang="en-US" dirty="0"/>
                        <a:t>   </a:t>
                      </a:r>
                      <a:r>
                        <a:rPr lang="es-ES" dirty="0"/>
                        <a:t>1867</a:t>
                      </a:r>
                      <a:r>
                        <a:rPr lang="zh-CN" altLang="en-US" sz="1800" kern="1200" dirty="0">
                          <a:solidFill>
                            <a:schemeClr val="dk1"/>
                          </a:solidFill>
                          <a:effectLst/>
                          <a:latin typeface="+mn-lt"/>
                          <a:ea typeface="+mn-ea"/>
                          <a:cs typeface="+mn-cs"/>
                        </a:rPr>
                        <a:t>年</a:t>
                      </a:r>
                      <a:endParaRPr lang="es-ES" dirty="0"/>
                    </a:p>
                  </a:txBody>
                  <a:tcPr marL="47625" marR="47625" marT="47625" marB="47625" anchor="ctr"/>
                </a:tc>
                <a:tc>
                  <a:txBody>
                    <a:bodyPr/>
                    <a:lstStyle/>
                    <a:p>
                      <a:r>
                        <a:rPr lang="zh-TW" altLang="en-US" sz="1800" kern="1200" dirty="0">
                          <a:solidFill>
                            <a:schemeClr val="dk1"/>
                          </a:solidFill>
                          <a:effectLst/>
                          <a:latin typeface="+mn-lt"/>
                          <a:ea typeface="+mn-ea"/>
                          <a:cs typeface="+mn-cs"/>
                        </a:rPr>
                        <a:t>       </a:t>
                      </a:r>
                      <a:r>
                        <a:rPr lang="zh-CN" altLang="en-US" sz="1800" kern="1200" dirty="0">
                          <a:solidFill>
                            <a:schemeClr val="dk1"/>
                          </a:solidFill>
                          <a:effectLst/>
                          <a:latin typeface="+mn-lt"/>
                          <a:ea typeface="+mn-ea"/>
                          <a:cs typeface="+mn-cs"/>
                        </a:rPr>
                        <a:t>俄羅斯</a:t>
                      </a:r>
                      <a:endParaRPr lang="es-ES" dirty="0"/>
                    </a:p>
                  </a:txBody>
                  <a:tcPr marL="47625" marR="47625" marT="47625" marB="47625" anchor="ctr"/>
                </a:tc>
                <a:extLst>
                  <a:ext uri="{0D108BD9-81ED-4DB2-BD59-A6C34878D82A}">
                    <a16:rowId xmlns:a16="http://schemas.microsoft.com/office/drawing/2014/main" val="10003"/>
                  </a:ext>
                </a:extLst>
              </a:tr>
              <a:tr h="444589">
                <a:tc>
                  <a:txBody>
                    <a:bodyPr/>
                    <a:lstStyle/>
                    <a:p>
                      <a:r>
                        <a:rPr lang="zh-CN" altLang="en-US" sz="1800" kern="1200" dirty="0">
                          <a:solidFill>
                            <a:schemeClr val="dk1"/>
                          </a:solidFill>
                          <a:effectLst/>
                          <a:latin typeface="+mn-lt"/>
                          <a:ea typeface="+mn-ea"/>
                          <a:cs typeface="+mn-cs"/>
                        </a:rPr>
                        <a:t>關島</a:t>
                      </a:r>
                      <a:endParaRPr lang="es-ES" dirty="0"/>
                    </a:p>
                  </a:txBody>
                  <a:tcPr marL="47625" marR="47625" marT="47625" marB="47625" anchor="ctr"/>
                </a:tc>
                <a:tc>
                  <a:txBody>
                    <a:bodyPr/>
                    <a:lstStyle/>
                    <a:p>
                      <a:r>
                        <a:rPr lang="zh-TW" altLang="en-US" dirty="0"/>
                        <a:t>   </a:t>
                      </a:r>
                      <a:r>
                        <a:rPr lang="es-ES" dirty="0"/>
                        <a:t>1899</a:t>
                      </a:r>
                      <a:r>
                        <a:rPr lang="zh-CN" altLang="en-US" sz="1800" kern="1200" dirty="0">
                          <a:solidFill>
                            <a:schemeClr val="dk1"/>
                          </a:solidFill>
                          <a:effectLst/>
                          <a:latin typeface="+mn-lt"/>
                          <a:ea typeface="+mn-ea"/>
                          <a:cs typeface="+mn-cs"/>
                        </a:rPr>
                        <a:t>年</a:t>
                      </a:r>
                      <a:endParaRPr lang="es-ES" dirty="0"/>
                    </a:p>
                  </a:txBody>
                  <a:tcPr marL="47625" marR="47625" marT="47625" marB="47625" anchor="ctr"/>
                </a:tc>
                <a:tc>
                  <a:txBody>
                    <a:bodyPr/>
                    <a:lstStyle/>
                    <a:p>
                      <a:r>
                        <a:rPr lang="zh-TW" altLang="en-US" sz="1800" kern="1200" dirty="0">
                          <a:solidFill>
                            <a:schemeClr val="dk1"/>
                          </a:solidFill>
                          <a:effectLst/>
                          <a:latin typeface="+mn-lt"/>
                          <a:ea typeface="+mn-ea"/>
                          <a:cs typeface="+mn-cs"/>
                        </a:rPr>
                        <a:t>       </a:t>
                      </a:r>
                      <a:r>
                        <a:rPr lang="zh-CN" altLang="en-US" sz="1800" kern="1200" dirty="0">
                          <a:solidFill>
                            <a:schemeClr val="dk1"/>
                          </a:solidFill>
                          <a:effectLst/>
                          <a:latin typeface="+mn-lt"/>
                          <a:ea typeface="+mn-ea"/>
                          <a:cs typeface="+mn-cs"/>
                        </a:rPr>
                        <a:t>西班牙</a:t>
                      </a:r>
                      <a:endParaRPr lang="es-ES" dirty="0"/>
                    </a:p>
                  </a:txBody>
                  <a:tcPr marL="47625" marR="47625" marT="47625" marB="47625" anchor="ctr"/>
                </a:tc>
                <a:extLst>
                  <a:ext uri="{0D108BD9-81ED-4DB2-BD59-A6C34878D82A}">
                    <a16:rowId xmlns:a16="http://schemas.microsoft.com/office/drawing/2014/main" val="10004"/>
                  </a:ext>
                </a:extLst>
              </a:tr>
              <a:tr h="444589">
                <a:tc>
                  <a:txBody>
                    <a:bodyPr/>
                    <a:lstStyle/>
                    <a:p>
                      <a:r>
                        <a:rPr lang="zh-CN" altLang="en-US" sz="1800" kern="1200" dirty="0">
                          <a:solidFill>
                            <a:schemeClr val="dk1"/>
                          </a:solidFill>
                          <a:effectLst/>
                          <a:latin typeface="+mn-lt"/>
                          <a:ea typeface="+mn-ea"/>
                          <a:cs typeface="+mn-cs"/>
                        </a:rPr>
                        <a:t>波多黎各</a:t>
                      </a:r>
                      <a:endParaRPr lang="es-ES" dirty="0"/>
                    </a:p>
                  </a:txBody>
                  <a:tcPr marL="47625" marR="47625" marT="47625" marB="47625" anchor="ctr"/>
                </a:tc>
                <a:tc>
                  <a:txBody>
                    <a:bodyPr/>
                    <a:lstStyle/>
                    <a:p>
                      <a:r>
                        <a:rPr lang="zh-TW" altLang="en-US" dirty="0"/>
                        <a:t>   </a:t>
                      </a:r>
                      <a:r>
                        <a:rPr lang="es-ES" dirty="0"/>
                        <a:t>1899</a:t>
                      </a:r>
                      <a:r>
                        <a:rPr lang="zh-CN" altLang="en-US" sz="1800" kern="1200" dirty="0">
                          <a:solidFill>
                            <a:schemeClr val="dk1"/>
                          </a:solidFill>
                          <a:effectLst/>
                          <a:latin typeface="+mn-lt"/>
                          <a:ea typeface="+mn-ea"/>
                          <a:cs typeface="+mn-cs"/>
                        </a:rPr>
                        <a:t>年</a:t>
                      </a:r>
                      <a:endParaRPr lang="es-ES" dirty="0"/>
                    </a:p>
                  </a:txBody>
                  <a:tcPr marL="47625" marR="47625" marT="47625" marB="47625" anchor="ctr"/>
                </a:tc>
                <a:tc>
                  <a:txBody>
                    <a:bodyPr/>
                    <a:lstStyle/>
                    <a:p>
                      <a:r>
                        <a:rPr lang="zh-TW" altLang="en-US" sz="1800" kern="1200" dirty="0">
                          <a:solidFill>
                            <a:schemeClr val="dk1"/>
                          </a:solidFill>
                          <a:effectLst/>
                          <a:latin typeface="+mn-lt"/>
                          <a:ea typeface="+mn-ea"/>
                          <a:cs typeface="+mn-cs"/>
                        </a:rPr>
                        <a:t>       </a:t>
                      </a:r>
                      <a:r>
                        <a:rPr lang="zh-CN" altLang="en-US" sz="1800" kern="1200" dirty="0">
                          <a:solidFill>
                            <a:schemeClr val="dk1"/>
                          </a:solidFill>
                          <a:effectLst/>
                          <a:latin typeface="+mn-lt"/>
                          <a:ea typeface="+mn-ea"/>
                          <a:cs typeface="+mn-cs"/>
                        </a:rPr>
                        <a:t>西班牙</a:t>
                      </a:r>
                      <a:endParaRPr lang="es-ES" dirty="0"/>
                    </a:p>
                  </a:txBody>
                  <a:tcPr marL="47625" marR="47625" marT="47625" marB="47625" anchor="ctr"/>
                </a:tc>
                <a:extLst>
                  <a:ext uri="{0D108BD9-81ED-4DB2-BD59-A6C34878D82A}">
                    <a16:rowId xmlns:a16="http://schemas.microsoft.com/office/drawing/2014/main" val="10005"/>
                  </a:ext>
                </a:extLst>
              </a:tr>
              <a:tr h="444589">
                <a:tc>
                  <a:txBody>
                    <a:bodyPr/>
                    <a:lstStyle/>
                    <a:p>
                      <a:r>
                        <a:rPr lang="zh-CN" altLang="en-US" sz="1800" kern="1200" dirty="0">
                          <a:solidFill>
                            <a:schemeClr val="dk1"/>
                          </a:solidFill>
                          <a:effectLst/>
                          <a:latin typeface="+mn-lt"/>
                          <a:ea typeface="+mn-ea"/>
                          <a:cs typeface="+mn-cs"/>
                        </a:rPr>
                        <a:t>維京群島</a:t>
                      </a:r>
                      <a:endParaRPr lang="es-ES" dirty="0"/>
                    </a:p>
                  </a:txBody>
                  <a:tcPr marL="47625" marR="47625" marT="47625" marB="47625" anchor="ctr"/>
                </a:tc>
                <a:tc>
                  <a:txBody>
                    <a:bodyPr/>
                    <a:lstStyle/>
                    <a:p>
                      <a:r>
                        <a:rPr lang="zh-TW" altLang="en-US" dirty="0"/>
                        <a:t>   </a:t>
                      </a:r>
                      <a:r>
                        <a:rPr lang="es-ES" dirty="0"/>
                        <a:t>1917</a:t>
                      </a:r>
                      <a:r>
                        <a:rPr lang="zh-CN" altLang="en-US" sz="1800" kern="1200" dirty="0">
                          <a:solidFill>
                            <a:schemeClr val="dk1"/>
                          </a:solidFill>
                          <a:effectLst/>
                          <a:latin typeface="+mn-lt"/>
                          <a:ea typeface="+mn-ea"/>
                          <a:cs typeface="+mn-cs"/>
                        </a:rPr>
                        <a:t>年</a:t>
                      </a:r>
                      <a:endParaRPr lang="es-ES" dirty="0"/>
                    </a:p>
                  </a:txBody>
                  <a:tcPr marL="47625" marR="47625" marT="47625" marB="47625" anchor="ctr"/>
                </a:tc>
                <a:tc>
                  <a:txBody>
                    <a:bodyPr/>
                    <a:lstStyle/>
                    <a:p>
                      <a:r>
                        <a:rPr lang="zh-TW" altLang="en-US" sz="1800" kern="1200" dirty="0">
                          <a:solidFill>
                            <a:schemeClr val="dk1"/>
                          </a:solidFill>
                          <a:effectLst/>
                          <a:latin typeface="+mn-lt"/>
                          <a:ea typeface="+mn-ea"/>
                          <a:cs typeface="+mn-cs"/>
                        </a:rPr>
                        <a:t>       </a:t>
                      </a:r>
                      <a:r>
                        <a:rPr lang="zh-CN" altLang="en-US" sz="1800" kern="1200" dirty="0">
                          <a:solidFill>
                            <a:schemeClr val="dk1"/>
                          </a:solidFill>
                          <a:effectLst/>
                          <a:latin typeface="+mn-lt"/>
                          <a:ea typeface="+mn-ea"/>
                          <a:cs typeface="+mn-cs"/>
                        </a:rPr>
                        <a:t>丹麥</a:t>
                      </a:r>
                      <a:endParaRPr lang="es-ES" dirty="0"/>
                    </a:p>
                  </a:txBody>
                  <a:tcPr marL="47625" marR="47625" marT="47625" marB="47625"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zh-CN" altLang="en-US" b="1" dirty="0"/>
              <a:t>第六條</a:t>
            </a:r>
            <a:endParaRPr lang="en-US" dirty="0"/>
          </a:p>
        </p:txBody>
      </p:sp>
      <p:sp>
        <p:nvSpPr>
          <p:cNvPr id="3" name="2 Marcador de contenido"/>
          <p:cNvSpPr>
            <a:spLocks noGrp="1"/>
          </p:cNvSpPr>
          <p:nvPr>
            <p:ph idx="1"/>
          </p:nvPr>
        </p:nvSpPr>
        <p:spPr>
          <a:xfrm>
            <a:off x="1115616" y="1643050"/>
            <a:ext cx="6912768" cy="4306230"/>
          </a:xfrm>
          <a:noFill/>
        </p:spPr>
        <p:txBody>
          <a:bodyPr>
            <a:noAutofit/>
          </a:bodyPr>
          <a:lstStyle/>
          <a:p>
            <a:pPr marL="514350" indent="-514350" algn="just">
              <a:spcBef>
                <a:spcPts val="1800"/>
              </a:spcBef>
              <a:buFont typeface="+mj-lt"/>
              <a:buAutoNum type="alphaLcParenR"/>
            </a:pPr>
            <a:r>
              <a:rPr lang="zh-CN" altLang="en-US" sz="2000" dirty="0">
                <a:latin typeface="+mn-ea"/>
              </a:rPr>
              <a:t>自本和約生效之後，所有聯盟國佔領軍應儘速自日本撤出，此項撤軍不得晚於本和約生效後</a:t>
            </a:r>
            <a:r>
              <a:rPr lang="en-US" sz="2000" dirty="0">
                <a:latin typeface="+mn-ea"/>
              </a:rPr>
              <a:t>90</a:t>
            </a:r>
            <a:r>
              <a:rPr lang="zh-CN" altLang="en-US" sz="2000" dirty="0">
                <a:latin typeface="+mn-ea"/>
              </a:rPr>
              <a:t>日。若日本與聯盟國締結有關外國軍隊駐紮或保有於日本領土之雙邊或多邊協定者，不受本條規定所限。</a:t>
            </a:r>
            <a:endParaRPr lang="en-US" altLang="zh-CN" sz="2000" dirty="0">
              <a:latin typeface="+mn-ea"/>
            </a:endParaRPr>
          </a:p>
          <a:p>
            <a:pPr marL="514350" indent="-514350" algn="just">
              <a:spcBef>
                <a:spcPts val="1800"/>
              </a:spcBef>
              <a:buFont typeface="+mj-lt"/>
              <a:buAutoNum type="alphaLcParenR"/>
            </a:pPr>
            <a:r>
              <a:rPr lang="zh-CN" altLang="en-US" sz="2000" dirty="0">
                <a:latin typeface="+mn-ea"/>
              </a:rPr>
              <a:t>依據</a:t>
            </a:r>
            <a:r>
              <a:rPr lang="en-US" sz="2000" dirty="0">
                <a:latin typeface="+mn-ea"/>
              </a:rPr>
              <a:t>1945</a:t>
            </a:r>
            <a:r>
              <a:rPr lang="zh-CN" altLang="en-US" sz="2000" dirty="0">
                <a:latin typeface="+mn-ea"/>
              </a:rPr>
              <a:t>年</a:t>
            </a:r>
            <a:r>
              <a:rPr lang="en-US" sz="2000" dirty="0">
                <a:latin typeface="+mn-ea"/>
              </a:rPr>
              <a:t>7</a:t>
            </a:r>
            <a:r>
              <a:rPr lang="zh-CN" altLang="en-US" sz="2000" dirty="0">
                <a:latin typeface="+mn-ea"/>
              </a:rPr>
              <a:t>月</a:t>
            </a:r>
            <a:r>
              <a:rPr lang="en-US" sz="2000" dirty="0">
                <a:latin typeface="+mn-ea"/>
              </a:rPr>
              <a:t>26</a:t>
            </a:r>
            <a:r>
              <a:rPr lang="zh-CN" altLang="en-US" sz="2000" dirty="0">
                <a:latin typeface="+mn-ea"/>
              </a:rPr>
              <a:t>日波次坦宣言第</a:t>
            </a:r>
            <a:r>
              <a:rPr lang="en-US" sz="2000" dirty="0">
                <a:latin typeface="+mn-ea"/>
              </a:rPr>
              <a:t>9</a:t>
            </a:r>
            <a:r>
              <a:rPr lang="zh-CN" altLang="en-US" sz="2000" dirty="0">
                <a:latin typeface="+mn-ea"/>
              </a:rPr>
              <a:t>條有關日本軍隊撤退回國之條款，若尚未完成者，得持續執行。</a:t>
            </a:r>
            <a:endParaRPr lang="en-US" altLang="zh-CN" sz="2000" dirty="0">
              <a:latin typeface="+mn-ea"/>
            </a:endParaRPr>
          </a:p>
          <a:p>
            <a:pPr marL="514350" indent="-514350" algn="just">
              <a:spcBef>
                <a:spcPts val="1800"/>
              </a:spcBef>
              <a:buFont typeface="+mj-lt"/>
              <a:buAutoNum type="alphaLcParenR"/>
            </a:pPr>
            <a:r>
              <a:rPr lang="zh-CN" altLang="en-US" sz="2000" dirty="0">
                <a:latin typeface="+mn-ea"/>
              </a:rPr>
              <a:t>所有被佔領軍所征用但尚未獲得補償之日本財產，以及本和約生效時佔領軍所占有之日本財產，非經其他雙邊協定之安排，應於</a:t>
            </a:r>
            <a:r>
              <a:rPr lang="en-US" sz="2000" dirty="0">
                <a:latin typeface="+mn-ea"/>
              </a:rPr>
              <a:t>90</a:t>
            </a:r>
            <a:r>
              <a:rPr lang="zh-CN" altLang="en-US" sz="2000" dirty="0">
                <a:latin typeface="+mn-ea"/>
              </a:rPr>
              <a:t>日內歸還日本政府。</a:t>
            </a:r>
            <a:endParaRPr lang="es-ES" sz="2000" dirty="0">
              <a:latin typeface="+mn-ea"/>
            </a:endParaRPr>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a:ln w="11430"/>
                <a:solidFill>
                  <a:schemeClr val="tx2">
                    <a:lumMod val="60000"/>
                    <a:lumOff val="40000"/>
                  </a:schemeClr>
                </a:solidFill>
                <a:effectLst>
                  <a:outerShdw blurRad="50800" dist="39000" dir="5460000" algn="tl">
                    <a:srgbClr val="000000">
                      <a:alpha val="38000"/>
                    </a:srgbClr>
                  </a:outerShdw>
                </a:effectLst>
              </a:rPr>
              <a:t>SFPT</a:t>
            </a: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zh-TW"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第六條注解</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endParaRPr>
          </a:p>
        </p:txBody>
      </p:sp>
      <p:sp>
        <p:nvSpPr>
          <p:cNvPr id="3" name="2 Marcador de contenido"/>
          <p:cNvSpPr>
            <a:spLocks noGrp="1"/>
          </p:cNvSpPr>
          <p:nvPr>
            <p:ph type="subTitle" idx="1"/>
          </p:nvPr>
        </p:nvSpPr>
        <p:spPr>
          <a:xfrm>
            <a:off x="1071538" y="1428736"/>
            <a:ext cx="7848872" cy="4500594"/>
          </a:xfrm>
          <a:noFill/>
        </p:spPr>
        <p:txBody>
          <a:bodyPr>
            <a:noAutofit/>
          </a:bodyPr>
          <a:lstStyle/>
          <a:p>
            <a:pPr algn="l"/>
            <a:r>
              <a:rPr lang="zh-CN" altLang="en-US" sz="1800" dirty="0">
                <a:solidFill>
                  <a:schemeClr val="tx1"/>
                </a:solidFill>
                <a:latin typeface="+mj-ea"/>
                <a:ea typeface="+mj-ea"/>
              </a:rPr>
              <a:t>為了否認台灣置於軍事佔領下，很多人會參考和約第</a:t>
            </a:r>
            <a:r>
              <a:rPr lang="en-US" sz="1800" dirty="0">
                <a:solidFill>
                  <a:schemeClr val="tx1"/>
                </a:solidFill>
                <a:latin typeface="+mj-ea"/>
                <a:ea typeface="+mj-ea"/>
              </a:rPr>
              <a:t>6</a:t>
            </a:r>
            <a:r>
              <a:rPr lang="zh-CN" altLang="en-US" sz="1800" dirty="0">
                <a:solidFill>
                  <a:schemeClr val="tx1"/>
                </a:solidFill>
                <a:latin typeface="+mj-ea"/>
                <a:ea typeface="+mj-ea"/>
              </a:rPr>
              <a:t>條</a:t>
            </a:r>
            <a:r>
              <a:rPr lang="en-US" sz="1800" dirty="0">
                <a:solidFill>
                  <a:schemeClr val="tx1"/>
                </a:solidFill>
                <a:latin typeface="+mj-ea"/>
                <a:ea typeface="+mj-ea"/>
              </a:rPr>
              <a:t>(a)</a:t>
            </a:r>
            <a:r>
              <a:rPr lang="zh-TW" altLang="en-US" sz="1800" dirty="0">
                <a:solidFill>
                  <a:schemeClr val="tx1"/>
                </a:solidFill>
                <a:latin typeface="+mj-ea"/>
                <a:ea typeface="+mj-ea"/>
              </a:rPr>
              <a:t>之內容</a:t>
            </a:r>
            <a:r>
              <a:rPr lang="zh-CN" altLang="en-US" sz="1800" dirty="0">
                <a:solidFill>
                  <a:schemeClr val="tx1"/>
                </a:solidFill>
                <a:latin typeface="+mj-ea"/>
                <a:ea typeface="+mj-ea"/>
              </a:rPr>
              <a:t>。</a:t>
            </a:r>
            <a:endParaRPr lang="en-US" altLang="zh-CN" sz="1800" dirty="0">
              <a:solidFill>
                <a:schemeClr val="tx1"/>
              </a:solidFill>
              <a:latin typeface="+mj-ea"/>
              <a:ea typeface="+mj-ea"/>
            </a:endParaRPr>
          </a:p>
          <a:p>
            <a:pPr algn="l"/>
            <a:endParaRPr lang="en-US" sz="1800" dirty="0">
              <a:solidFill>
                <a:schemeClr val="tx1"/>
              </a:solidFill>
              <a:latin typeface="+mj-ea"/>
              <a:ea typeface="+mj-ea"/>
            </a:endParaRPr>
          </a:p>
          <a:p>
            <a:pPr algn="l"/>
            <a:r>
              <a:rPr lang="zh-CN" altLang="en-US" sz="1800" dirty="0">
                <a:solidFill>
                  <a:schemeClr val="tx1"/>
                </a:solidFill>
                <a:latin typeface="+mj-ea"/>
                <a:ea typeface="+mj-ea"/>
              </a:rPr>
              <a:t>然而，隨著</a:t>
            </a:r>
            <a:r>
              <a:rPr lang="en-US" sz="1800" dirty="0">
                <a:solidFill>
                  <a:schemeClr val="tx1"/>
                </a:solidFill>
                <a:latin typeface="+mj-ea"/>
                <a:ea typeface="+mj-ea"/>
              </a:rPr>
              <a:t>1952</a:t>
            </a:r>
            <a:r>
              <a:rPr lang="zh-CN" altLang="en-US" sz="1800" dirty="0">
                <a:solidFill>
                  <a:schemeClr val="tx1"/>
                </a:solidFill>
                <a:latin typeface="+mj-ea"/>
                <a:ea typeface="+mj-ea"/>
              </a:rPr>
              <a:t>年</a:t>
            </a:r>
            <a:r>
              <a:rPr lang="en-US" sz="1800" dirty="0">
                <a:solidFill>
                  <a:schemeClr val="tx1"/>
                </a:solidFill>
                <a:latin typeface="+mj-ea"/>
                <a:ea typeface="+mj-ea"/>
              </a:rPr>
              <a:t>4</a:t>
            </a:r>
            <a:r>
              <a:rPr lang="zh-CN" altLang="en-US" sz="1800" dirty="0">
                <a:solidFill>
                  <a:schemeClr val="tx1"/>
                </a:solidFill>
                <a:latin typeface="+mj-ea"/>
                <a:ea typeface="+mj-ea"/>
              </a:rPr>
              <a:t>月</a:t>
            </a:r>
            <a:r>
              <a:rPr lang="en-US" sz="1800" dirty="0">
                <a:solidFill>
                  <a:schemeClr val="tx1"/>
                </a:solidFill>
                <a:latin typeface="+mj-ea"/>
                <a:ea typeface="+mj-ea"/>
              </a:rPr>
              <a:t>28</a:t>
            </a:r>
            <a:r>
              <a:rPr lang="zh-CN" altLang="en-US" sz="1800" dirty="0">
                <a:solidFill>
                  <a:schemeClr val="tx1"/>
                </a:solidFill>
                <a:latin typeface="+mj-ea"/>
                <a:ea typeface="+mj-ea"/>
              </a:rPr>
              <a:t>日，舊金山和約的生效，台灣立即從日本分離出來，因此第</a:t>
            </a:r>
            <a:r>
              <a:rPr lang="en-US" sz="1800" dirty="0">
                <a:solidFill>
                  <a:schemeClr val="tx1"/>
                </a:solidFill>
                <a:latin typeface="+mj-ea"/>
                <a:ea typeface="+mj-ea"/>
              </a:rPr>
              <a:t>6</a:t>
            </a:r>
            <a:r>
              <a:rPr lang="zh-CN" altLang="en-US" sz="1800" dirty="0">
                <a:solidFill>
                  <a:schemeClr val="tx1"/>
                </a:solidFill>
                <a:latin typeface="+mj-ea"/>
                <a:ea typeface="+mj-ea"/>
              </a:rPr>
              <a:t>條</a:t>
            </a:r>
            <a:r>
              <a:rPr lang="en-US" sz="1800" dirty="0">
                <a:solidFill>
                  <a:schemeClr val="tx1"/>
                </a:solidFill>
                <a:latin typeface="+mj-ea"/>
                <a:ea typeface="+mj-ea"/>
              </a:rPr>
              <a:t>(a)</a:t>
            </a:r>
            <a:r>
              <a:rPr lang="zh-CN" altLang="en-US" sz="1800" dirty="0">
                <a:solidFill>
                  <a:schemeClr val="tx1"/>
                </a:solidFill>
                <a:latin typeface="+mj-ea"/>
                <a:ea typeface="+mj-ea"/>
              </a:rPr>
              <a:t>和台灣沒有任何關係。</a:t>
            </a:r>
            <a:endParaRPr lang="en-US" altLang="zh-CN" sz="1800" dirty="0">
              <a:solidFill>
                <a:schemeClr val="tx1"/>
              </a:solidFill>
              <a:latin typeface="+mj-ea"/>
              <a:ea typeface="+mj-ea"/>
            </a:endParaRPr>
          </a:p>
          <a:p>
            <a:pPr algn="l"/>
            <a:endParaRPr lang="en-US" altLang="zh-CN" sz="1800" dirty="0">
              <a:solidFill>
                <a:schemeClr val="tx1"/>
              </a:solidFill>
              <a:latin typeface="+mj-ea"/>
              <a:ea typeface="+mj-ea"/>
            </a:endParaRPr>
          </a:p>
          <a:p>
            <a:pPr algn="l"/>
            <a:r>
              <a:rPr lang="zh-TW" altLang="en-US" sz="1800" dirty="0">
                <a:solidFill>
                  <a:schemeClr val="tx1"/>
                </a:solidFill>
                <a:latin typeface="+mj-ea"/>
                <a:ea typeface="+mj-ea"/>
              </a:rPr>
              <a:t>對此解讀有更多的</a:t>
            </a:r>
            <a:r>
              <a:rPr lang="zh-CN" altLang="en-US" sz="1800" dirty="0">
                <a:solidFill>
                  <a:schemeClr val="tx1"/>
                </a:solidFill>
                <a:latin typeface="+mj-ea"/>
                <a:ea typeface="+mj-ea"/>
              </a:rPr>
              <a:t>佐證分析</a:t>
            </a:r>
            <a:r>
              <a:rPr lang="zh-TW" altLang="en-US" sz="1800" dirty="0">
                <a:solidFill>
                  <a:schemeClr val="tx1"/>
                </a:solidFill>
                <a:latin typeface="+mj-ea"/>
                <a:ea typeface="+mj-ea"/>
              </a:rPr>
              <a:t>可以從</a:t>
            </a:r>
            <a:r>
              <a:rPr lang="zh-CN" altLang="en-US" sz="1800" dirty="0">
                <a:solidFill>
                  <a:schemeClr val="tx1"/>
                </a:solidFill>
                <a:latin typeface="+mj-ea"/>
                <a:ea typeface="+mj-ea"/>
              </a:rPr>
              <a:t>歷史記錄</a:t>
            </a:r>
            <a:r>
              <a:rPr lang="zh-TW" altLang="en-US" sz="1800" dirty="0">
                <a:solidFill>
                  <a:schemeClr val="tx1"/>
                </a:solidFill>
                <a:latin typeface="+mj-ea"/>
                <a:ea typeface="+mj-ea"/>
              </a:rPr>
              <a:t>中研究出來。特別是</a:t>
            </a:r>
            <a:r>
              <a:rPr lang="zh-CN" altLang="en-US" sz="1800" dirty="0">
                <a:solidFill>
                  <a:schemeClr val="tx1"/>
                </a:solidFill>
                <a:latin typeface="+mj-ea"/>
                <a:ea typeface="+mj-ea"/>
              </a:rPr>
              <a:t>，隨著美國軍事政府（</a:t>
            </a:r>
            <a:r>
              <a:rPr lang="en-US" sz="1800" dirty="0">
                <a:solidFill>
                  <a:schemeClr val="tx1"/>
                </a:solidFill>
                <a:latin typeface="+mj-ea"/>
                <a:ea typeface="+mj-ea"/>
              </a:rPr>
              <a:t>USMG</a:t>
            </a:r>
            <a:r>
              <a:rPr lang="zh-CN" altLang="en-US" sz="1800" dirty="0">
                <a:solidFill>
                  <a:schemeClr val="tx1"/>
                </a:solidFill>
                <a:latin typeface="+mj-ea"/>
                <a:ea typeface="+mj-ea"/>
              </a:rPr>
              <a:t>）結束對加利福尼亞 </a:t>
            </a:r>
            <a:r>
              <a:rPr lang="zh-TW" altLang="en-US" sz="1800" dirty="0">
                <a:solidFill>
                  <a:schemeClr val="tx1"/>
                </a:solidFill>
                <a:latin typeface="+mj-ea"/>
                <a:ea typeface="+mj-ea"/>
              </a:rPr>
              <a:t>、</a:t>
            </a:r>
            <a:r>
              <a:rPr lang="zh-CN" altLang="en-US" sz="1800" dirty="0">
                <a:solidFill>
                  <a:schemeClr val="tx1"/>
                </a:solidFill>
                <a:latin typeface="+mj-ea"/>
                <a:ea typeface="+mj-ea"/>
              </a:rPr>
              <a:t>波多黎各</a:t>
            </a:r>
            <a:r>
              <a:rPr lang="zh-TW" altLang="en-US" sz="1800" dirty="0">
                <a:solidFill>
                  <a:schemeClr val="tx1"/>
                </a:solidFill>
                <a:latin typeface="+mj-ea"/>
                <a:ea typeface="+mj-ea"/>
              </a:rPr>
              <a:t>、</a:t>
            </a:r>
            <a:r>
              <a:rPr lang="zh-CN" altLang="en-US" sz="1800" dirty="0">
                <a:solidFill>
                  <a:schemeClr val="tx1"/>
                </a:solidFill>
                <a:latin typeface="+mj-ea"/>
                <a:ea typeface="+mj-ea"/>
              </a:rPr>
              <a:t>菲律賓</a:t>
            </a:r>
            <a:r>
              <a:rPr lang="zh-TW" altLang="en-US" sz="1800" dirty="0">
                <a:solidFill>
                  <a:schemeClr val="tx1"/>
                </a:solidFill>
                <a:latin typeface="+mj-ea"/>
                <a:ea typeface="+mj-ea"/>
              </a:rPr>
              <a:t>、</a:t>
            </a:r>
            <a:r>
              <a:rPr lang="zh-CN" altLang="en-US" sz="1800" dirty="0">
                <a:solidFill>
                  <a:schemeClr val="tx1"/>
                </a:solidFill>
                <a:latin typeface="+mj-ea"/>
                <a:ea typeface="+mj-ea"/>
              </a:rPr>
              <a:t>關島</a:t>
            </a:r>
            <a:r>
              <a:rPr lang="zh-TW" altLang="en-US" sz="1800" dirty="0">
                <a:solidFill>
                  <a:schemeClr val="tx1"/>
                </a:solidFill>
                <a:latin typeface="+mj-ea"/>
                <a:ea typeface="+mj-ea"/>
              </a:rPr>
              <a:t>、</a:t>
            </a:r>
            <a:r>
              <a:rPr lang="zh-CN" altLang="en-US" sz="1800" dirty="0">
                <a:solidFill>
                  <a:schemeClr val="tx1"/>
                </a:solidFill>
                <a:latin typeface="+mj-ea"/>
                <a:ea typeface="+mj-ea"/>
              </a:rPr>
              <a:t>古巴</a:t>
            </a:r>
            <a:r>
              <a:rPr lang="zh-TW" altLang="en-US" sz="1800" dirty="0">
                <a:solidFill>
                  <a:schemeClr val="tx1"/>
                </a:solidFill>
                <a:latin typeface="+mj-ea"/>
                <a:ea typeface="+mj-ea"/>
              </a:rPr>
              <a:t>、</a:t>
            </a:r>
            <a:r>
              <a:rPr lang="zh-CN" altLang="en-US" sz="1800" dirty="0">
                <a:solidFill>
                  <a:schemeClr val="tx1"/>
                </a:solidFill>
                <a:latin typeface="+mj-ea"/>
                <a:ea typeface="+mj-ea"/>
              </a:rPr>
              <a:t>琉</a:t>
            </a:r>
            <a:r>
              <a:rPr lang="zh-TW" altLang="en-US" sz="1800" dirty="0">
                <a:solidFill>
                  <a:schemeClr val="tx1"/>
                </a:solidFill>
                <a:latin typeface="+mj-ea"/>
                <a:ea typeface="+mj-ea"/>
              </a:rPr>
              <a:t>球</a:t>
            </a:r>
            <a:r>
              <a:rPr lang="zh-CN" altLang="en-US" sz="1800" dirty="0">
                <a:solidFill>
                  <a:schemeClr val="tx1"/>
                </a:solidFill>
                <a:latin typeface="+mj-ea"/>
                <a:ea typeface="+mj-ea"/>
              </a:rPr>
              <a:t>群島等的管轄權</a:t>
            </a:r>
            <a:r>
              <a:rPr lang="zh-TW" altLang="en-US" sz="1800" dirty="0">
                <a:solidFill>
                  <a:schemeClr val="tx1"/>
                </a:solidFill>
                <a:latin typeface="+mj-ea"/>
                <a:ea typeface="+mj-ea"/>
              </a:rPr>
              <a:t>之後 </a:t>
            </a:r>
            <a:r>
              <a:rPr lang="zh-CN" altLang="en-US" sz="1800" dirty="0">
                <a:solidFill>
                  <a:schemeClr val="tx1"/>
                </a:solidFill>
                <a:latin typeface="+mj-ea"/>
                <a:ea typeface="+mj-ea"/>
              </a:rPr>
              <a:t>，</a:t>
            </a:r>
            <a:r>
              <a:rPr lang="zh-TW" altLang="en-US" sz="1800" dirty="0">
                <a:solidFill>
                  <a:schemeClr val="tx1"/>
                </a:solidFill>
                <a:latin typeface="+mj-ea"/>
                <a:ea typeface="+mj-ea"/>
              </a:rPr>
              <a:t>各個</a:t>
            </a:r>
            <a:r>
              <a:rPr lang="zh-CN" altLang="en-US" sz="1800" dirty="0">
                <a:solidFill>
                  <a:schemeClr val="tx1"/>
                </a:solidFill>
                <a:latin typeface="+mj-ea"/>
                <a:ea typeface="+mj-ea"/>
              </a:rPr>
              <a:t>都成為</a:t>
            </a:r>
            <a:r>
              <a:rPr lang="en-US" sz="1800" dirty="0">
                <a:solidFill>
                  <a:schemeClr val="tx1"/>
                </a:solidFill>
                <a:latin typeface="+mj-ea"/>
                <a:ea typeface="+mj-ea"/>
              </a:rPr>
              <a:t>(a)</a:t>
            </a:r>
            <a:r>
              <a:rPr lang="zh-CN" altLang="en-US" sz="1800" dirty="0">
                <a:solidFill>
                  <a:schemeClr val="tx1"/>
                </a:solidFill>
                <a:latin typeface="+mj-ea"/>
                <a:ea typeface="+mj-ea"/>
              </a:rPr>
              <a:t>主權</a:t>
            </a:r>
            <a:r>
              <a:rPr lang="zh-TW" altLang="en-US" sz="1800" dirty="0">
                <a:solidFill>
                  <a:schemeClr val="tx1"/>
                </a:solidFill>
                <a:latin typeface="+mj-ea"/>
                <a:ea typeface="+mj-ea"/>
              </a:rPr>
              <a:t>獨立</a:t>
            </a:r>
            <a:r>
              <a:rPr lang="zh-CN" altLang="en-US" sz="1800" dirty="0">
                <a:solidFill>
                  <a:schemeClr val="tx1"/>
                </a:solidFill>
                <a:latin typeface="+mj-ea"/>
                <a:ea typeface="+mj-ea"/>
              </a:rPr>
              <a:t>國</a:t>
            </a:r>
            <a:r>
              <a:rPr lang="zh-TW" altLang="en-US" sz="1800" dirty="0">
                <a:solidFill>
                  <a:schemeClr val="tx1"/>
                </a:solidFill>
                <a:latin typeface="+mj-ea"/>
                <a:ea typeface="+mj-ea"/>
              </a:rPr>
              <a:t>家，</a:t>
            </a:r>
            <a:r>
              <a:rPr lang="zh-CN" altLang="en-US" sz="1800" dirty="0">
                <a:solidFill>
                  <a:schemeClr val="tx1"/>
                </a:solidFill>
                <a:latin typeface="+mj-ea"/>
                <a:ea typeface="+mj-ea"/>
              </a:rPr>
              <a:t>或</a:t>
            </a:r>
            <a:r>
              <a:rPr lang="zh-TW" altLang="en-US" sz="1800" dirty="0">
                <a:solidFill>
                  <a:schemeClr val="tx1"/>
                </a:solidFill>
                <a:latin typeface="+mj-ea"/>
                <a:ea typeface="+mj-ea"/>
              </a:rPr>
              <a:t>者 </a:t>
            </a:r>
            <a:r>
              <a:rPr lang="en-US" sz="1800" dirty="0">
                <a:solidFill>
                  <a:schemeClr val="tx1"/>
                </a:solidFill>
                <a:latin typeface="+mj-ea"/>
                <a:ea typeface="+mj-ea"/>
              </a:rPr>
              <a:t>(b) </a:t>
            </a:r>
            <a:r>
              <a:rPr lang="zh-TW" altLang="en-US" sz="1800" dirty="0">
                <a:solidFill>
                  <a:schemeClr val="tx1"/>
                </a:solidFill>
                <a:latin typeface="+mj-ea"/>
                <a:ea typeface="+mj-ea"/>
              </a:rPr>
              <a:t>另一</a:t>
            </a:r>
            <a:r>
              <a:rPr lang="zh-CN" altLang="en-US" sz="1800" dirty="0">
                <a:solidFill>
                  <a:schemeClr val="tx1"/>
                </a:solidFill>
                <a:latin typeface="+mj-ea"/>
                <a:ea typeface="+mj-ea"/>
              </a:rPr>
              <a:t>主權</a:t>
            </a:r>
            <a:r>
              <a:rPr lang="zh-TW" altLang="en-US" sz="1800" dirty="0">
                <a:solidFill>
                  <a:schemeClr val="tx1"/>
                </a:solidFill>
                <a:latin typeface="+mj-ea"/>
                <a:ea typeface="+mj-ea"/>
              </a:rPr>
              <a:t>獨立</a:t>
            </a:r>
            <a:r>
              <a:rPr lang="zh-CN" altLang="en-US" sz="1800" dirty="0">
                <a:solidFill>
                  <a:schemeClr val="tx1"/>
                </a:solidFill>
                <a:latin typeface="+mj-ea"/>
                <a:ea typeface="+mj-ea"/>
              </a:rPr>
              <a:t>國</a:t>
            </a:r>
            <a:r>
              <a:rPr lang="zh-TW" altLang="en-US" sz="1800" dirty="0">
                <a:solidFill>
                  <a:schemeClr val="tx1"/>
                </a:solidFill>
                <a:latin typeface="+mj-ea"/>
                <a:ea typeface="+mj-ea"/>
              </a:rPr>
              <a:t>家</a:t>
            </a:r>
            <a:r>
              <a:rPr lang="zh-CN" altLang="en-US" sz="1800" dirty="0">
                <a:solidFill>
                  <a:schemeClr val="tx1"/>
                </a:solidFill>
                <a:latin typeface="+mj-ea"/>
                <a:ea typeface="+mj-ea"/>
              </a:rPr>
              <a:t>的</a:t>
            </a:r>
            <a:r>
              <a:rPr lang="zh-TW" altLang="en-US" sz="1800" dirty="0">
                <a:solidFill>
                  <a:schemeClr val="tx1"/>
                </a:solidFill>
                <a:latin typeface="+mj-ea"/>
                <a:ea typeface="+mj-ea"/>
              </a:rPr>
              <a:t>一部分</a:t>
            </a:r>
            <a:r>
              <a:rPr lang="zh-CN" altLang="en-US" sz="1800" dirty="0">
                <a:solidFill>
                  <a:schemeClr val="tx1"/>
                </a:solidFill>
                <a:latin typeface="+mj-ea"/>
                <a:ea typeface="+mj-ea"/>
              </a:rPr>
              <a:t>。很顯然，每一個地區，都有一個</a:t>
            </a:r>
            <a:r>
              <a:rPr lang="zh-TW" altLang="en-US" sz="1800" dirty="0">
                <a:solidFill>
                  <a:schemeClr val="tx1"/>
                </a:solidFill>
                <a:latin typeface="+mj-ea"/>
                <a:ea typeface="+mj-ea"/>
              </a:rPr>
              <a:t>充分發揮作用</a:t>
            </a:r>
            <a:r>
              <a:rPr lang="zh-CN" altLang="en-US" sz="1800" dirty="0">
                <a:solidFill>
                  <a:schemeClr val="tx1"/>
                </a:solidFill>
                <a:latin typeface="+mj-ea"/>
                <a:ea typeface="+mj-ea"/>
              </a:rPr>
              <a:t>以及完全被</a:t>
            </a:r>
            <a:r>
              <a:rPr lang="zh-TW" altLang="en-US" sz="1800" dirty="0">
                <a:solidFill>
                  <a:schemeClr val="tx1"/>
                </a:solidFill>
                <a:latin typeface="+mj-ea"/>
                <a:ea typeface="+mj-ea"/>
              </a:rPr>
              <a:t>承</a:t>
            </a:r>
            <a:r>
              <a:rPr lang="zh-CN" altLang="en-US" sz="1800" dirty="0">
                <a:solidFill>
                  <a:schemeClr val="tx1"/>
                </a:solidFill>
                <a:latin typeface="+mj-ea"/>
                <a:ea typeface="+mj-ea"/>
              </a:rPr>
              <a:t>認的“民</a:t>
            </a:r>
            <a:r>
              <a:rPr lang="zh-TW" altLang="en-US" sz="1800" dirty="0">
                <a:solidFill>
                  <a:schemeClr val="tx1"/>
                </a:solidFill>
                <a:latin typeface="+mj-ea"/>
                <a:ea typeface="+mj-ea"/>
              </a:rPr>
              <a:t>事政府</a:t>
            </a:r>
            <a:r>
              <a:rPr lang="zh-CN" altLang="en-US" sz="1800" dirty="0">
                <a:solidFill>
                  <a:schemeClr val="tx1"/>
                </a:solidFill>
                <a:latin typeface="+mj-ea"/>
                <a:ea typeface="+mj-ea"/>
              </a:rPr>
              <a:t>”</a:t>
            </a:r>
            <a:r>
              <a:rPr lang="zh-TW" altLang="en-US" sz="1800" dirty="0">
                <a:solidFill>
                  <a:schemeClr val="tx1"/>
                </a:solidFill>
                <a:latin typeface="+mj-ea"/>
                <a:ea typeface="+mj-ea"/>
              </a:rPr>
              <a:t>。</a:t>
            </a:r>
            <a:r>
              <a:rPr lang="zh-CN" altLang="en-US" sz="1800" dirty="0">
                <a:solidFill>
                  <a:schemeClr val="tx1"/>
                </a:solidFill>
                <a:latin typeface="+mj-ea"/>
                <a:ea typeface="+mj-ea"/>
              </a:rPr>
              <a:t>當然，</a:t>
            </a:r>
            <a:r>
              <a:rPr lang="zh-TW" altLang="en-US" sz="1800" dirty="0">
                <a:solidFill>
                  <a:schemeClr val="tx1"/>
                </a:solidFill>
                <a:latin typeface="+mj-ea"/>
                <a:ea typeface="+mj-ea"/>
              </a:rPr>
              <a:t>此</a:t>
            </a:r>
            <a:r>
              <a:rPr lang="zh-CN" altLang="en-US" sz="1800" dirty="0">
                <a:solidFill>
                  <a:schemeClr val="tx1"/>
                </a:solidFill>
                <a:latin typeface="+mj-ea"/>
                <a:ea typeface="+mj-ea"/>
              </a:rPr>
              <a:t>民</a:t>
            </a:r>
            <a:r>
              <a:rPr lang="zh-TW" altLang="en-US" sz="1800" dirty="0">
                <a:solidFill>
                  <a:schemeClr val="tx1"/>
                </a:solidFill>
                <a:latin typeface="+mj-ea"/>
                <a:ea typeface="+mj-ea"/>
              </a:rPr>
              <a:t>事</a:t>
            </a:r>
            <a:r>
              <a:rPr lang="zh-CN" altLang="en-US" sz="1800" dirty="0">
                <a:solidFill>
                  <a:schemeClr val="tx1"/>
                </a:solidFill>
                <a:latin typeface="+mj-ea"/>
                <a:ea typeface="+mj-ea"/>
              </a:rPr>
              <a:t>政府</a:t>
            </a:r>
            <a:r>
              <a:rPr lang="zh-TW" altLang="en-US" sz="1800" dirty="0">
                <a:solidFill>
                  <a:schemeClr val="tx1"/>
                </a:solidFill>
                <a:latin typeface="+mj-ea"/>
                <a:ea typeface="+mj-ea"/>
              </a:rPr>
              <a:t>也</a:t>
            </a:r>
            <a:r>
              <a:rPr lang="zh-CN" altLang="en-US" sz="1800" dirty="0">
                <a:solidFill>
                  <a:schemeClr val="tx1"/>
                </a:solidFill>
                <a:latin typeface="+mj-ea"/>
                <a:ea typeface="+mj-ea"/>
              </a:rPr>
              <a:t>取代了美國軍事政府的管轄，因此結束了軍事佔領。</a:t>
            </a:r>
            <a:endParaRPr lang="en-US" altLang="zh-CN" sz="1800" dirty="0">
              <a:solidFill>
                <a:schemeClr val="tx1"/>
              </a:solidFill>
              <a:latin typeface="+mj-ea"/>
              <a:ea typeface="+mj-ea"/>
            </a:endParaRPr>
          </a:p>
          <a:p>
            <a:pPr algn="l"/>
            <a:endParaRPr lang="en-US" altLang="zh-CN" sz="1800" dirty="0">
              <a:solidFill>
                <a:schemeClr val="tx1"/>
              </a:solidFill>
              <a:latin typeface="+mj-ea"/>
              <a:ea typeface="+mj-ea"/>
            </a:endParaRPr>
          </a:p>
          <a:p>
            <a:pPr algn="l">
              <a:spcBef>
                <a:spcPts val="1200"/>
              </a:spcBef>
            </a:pPr>
            <a:r>
              <a:rPr lang="zh-CN" altLang="en-US" sz="1800" dirty="0">
                <a:solidFill>
                  <a:schemeClr val="tx1"/>
                </a:solidFill>
                <a:latin typeface="+mj-ea"/>
                <a:ea typeface="+mj-ea"/>
              </a:rPr>
              <a:t>台灣很顯然是</a:t>
            </a:r>
            <a:r>
              <a:rPr lang="zh-TW" altLang="en-US" sz="1800" dirty="0">
                <a:solidFill>
                  <a:schemeClr val="tx1"/>
                </a:solidFill>
                <a:latin typeface="+mj-ea"/>
                <a:ea typeface="+mj-ea"/>
              </a:rPr>
              <a:t>一個</a:t>
            </a:r>
            <a:r>
              <a:rPr lang="zh-CN" altLang="en-US" sz="1800" dirty="0">
                <a:solidFill>
                  <a:schemeClr val="tx1"/>
                </a:solidFill>
                <a:latin typeface="+mj-ea"/>
                <a:ea typeface="+mj-ea"/>
              </a:rPr>
              <a:t>例外，經常被描述為“懸而未</a:t>
            </a:r>
            <a:r>
              <a:rPr lang="zh-TW" altLang="en-US" sz="1800" dirty="0">
                <a:solidFill>
                  <a:schemeClr val="tx1"/>
                </a:solidFill>
                <a:latin typeface="+mj-ea"/>
                <a:ea typeface="+mj-ea"/>
              </a:rPr>
              <a:t>決</a:t>
            </a:r>
            <a:r>
              <a:rPr lang="zh-CN" altLang="en-US" sz="1800" dirty="0">
                <a:solidFill>
                  <a:schemeClr val="tx1"/>
                </a:solidFill>
                <a:latin typeface="+mj-ea"/>
                <a:ea typeface="+mj-ea"/>
              </a:rPr>
              <a:t>的政治</a:t>
            </a:r>
            <a:r>
              <a:rPr lang="zh-TW" altLang="en-US" sz="1800" dirty="0">
                <a:solidFill>
                  <a:schemeClr val="tx1"/>
                </a:solidFill>
                <a:latin typeface="+mj-ea"/>
                <a:ea typeface="+mj-ea"/>
              </a:rPr>
              <a:t>地位</a:t>
            </a:r>
            <a:r>
              <a:rPr lang="zh-CN" altLang="en-US" sz="1800" dirty="0">
                <a:solidFill>
                  <a:schemeClr val="tx1"/>
                </a:solidFill>
                <a:latin typeface="+mj-ea"/>
                <a:ea typeface="+mj-ea"/>
              </a:rPr>
              <a:t>”</a:t>
            </a:r>
            <a:r>
              <a:rPr lang="zh-TW" altLang="en-US" sz="1800" dirty="0">
                <a:solidFill>
                  <a:schemeClr val="tx1"/>
                </a:solidFill>
                <a:latin typeface="+mj-ea"/>
                <a:ea typeface="+mj-ea"/>
              </a:rPr>
              <a:t>。的確</a:t>
            </a:r>
            <a:r>
              <a:rPr lang="zh-CN" altLang="en-US" sz="1800" dirty="0">
                <a:solidFill>
                  <a:schemeClr val="tx1"/>
                </a:solidFill>
                <a:latin typeface="+mj-ea"/>
                <a:ea typeface="+mj-ea"/>
              </a:rPr>
              <a:t>，</a:t>
            </a:r>
            <a:r>
              <a:rPr lang="zh-TW" altLang="en-US" sz="1800" dirty="0">
                <a:solidFill>
                  <a:schemeClr val="tx1"/>
                </a:solidFill>
                <a:latin typeface="+mj-ea"/>
                <a:ea typeface="+mj-ea"/>
              </a:rPr>
              <a:t>自</a:t>
            </a:r>
            <a:r>
              <a:rPr lang="zh-CN" altLang="en-US" sz="1800" dirty="0">
                <a:solidFill>
                  <a:schemeClr val="tx1"/>
                </a:solidFill>
                <a:latin typeface="+mj-ea"/>
                <a:ea typeface="+mj-ea"/>
              </a:rPr>
              <a:t>第二次世界大戰結束後</a:t>
            </a:r>
            <a:r>
              <a:rPr lang="zh-TW" altLang="en-US" sz="1800" dirty="0">
                <a:solidFill>
                  <a:schemeClr val="tx1"/>
                </a:solidFill>
                <a:latin typeface="+mj-ea"/>
                <a:ea typeface="+mj-ea"/>
              </a:rPr>
              <a:t>，美國政府的官方政策一直是把台灣的地位視為「未解決的問題</a:t>
            </a:r>
            <a:r>
              <a:rPr lang="en-US" altLang="zh-TW" sz="1800" dirty="0">
                <a:solidFill>
                  <a:schemeClr val="tx1"/>
                </a:solidFill>
                <a:latin typeface="+mj-ea"/>
                <a:ea typeface="+mj-ea"/>
              </a:rPr>
              <a:t>…</a:t>
            </a:r>
            <a:r>
              <a:rPr lang="zh-TW" altLang="en-US" sz="1800" dirty="0">
                <a:solidFill>
                  <a:schemeClr val="tx1"/>
                </a:solidFill>
                <a:latin typeface="+mj-ea"/>
                <a:ea typeface="+mj-ea"/>
              </a:rPr>
              <a:t>」。</a:t>
            </a:r>
            <a:r>
              <a:rPr lang="zh-CN" altLang="en-US" sz="1800" dirty="0">
                <a:solidFill>
                  <a:schemeClr val="tx1"/>
                </a:solidFill>
                <a:latin typeface="+mj-ea"/>
                <a:ea typeface="+mj-ea"/>
              </a:rPr>
              <a:t>鑒於這些事實，唯一可能的結論是，時至今日，根據國際法，</a:t>
            </a:r>
            <a:r>
              <a:rPr lang="zh-TW" altLang="en-US" sz="1800" dirty="0">
                <a:solidFill>
                  <a:schemeClr val="tx1"/>
                </a:solidFill>
                <a:latin typeface="+mj-ea"/>
                <a:ea typeface="+mj-ea"/>
              </a:rPr>
              <a:t>台灣</a:t>
            </a:r>
            <a:r>
              <a:rPr lang="zh-CN" altLang="en-US" sz="1800" dirty="0">
                <a:solidFill>
                  <a:schemeClr val="tx1"/>
                </a:solidFill>
                <a:latin typeface="+mj-ea"/>
                <a:ea typeface="+mj-ea"/>
              </a:rPr>
              <a:t>在和平條約</a:t>
            </a:r>
            <a:r>
              <a:rPr lang="zh-TW" altLang="en-US" sz="1800" dirty="0">
                <a:solidFill>
                  <a:schemeClr val="tx1"/>
                </a:solidFill>
                <a:latin typeface="+mj-ea"/>
                <a:ea typeface="+mj-ea"/>
              </a:rPr>
              <a:t>之</a:t>
            </a:r>
            <a:r>
              <a:rPr lang="zh-CN" altLang="en-US" sz="1800" dirty="0">
                <a:solidFill>
                  <a:schemeClr val="tx1"/>
                </a:solidFill>
                <a:latin typeface="+mj-ea"/>
                <a:ea typeface="+mj-ea"/>
              </a:rPr>
              <a:t>割讓後，</a:t>
            </a:r>
            <a:r>
              <a:rPr lang="zh-TW" altLang="en-US" sz="1800" dirty="0">
                <a:solidFill>
                  <a:schemeClr val="tx1"/>
                </a:solidFill>
                <a:latin typeface="+mj-ea"/>
                <a:ea typeface="+mj-ea"/>
              </a:rPr>
              <a:t>仍維持</a:t>
            </a:r>
            <a:r>
              <a:rPr lang="zh-CN" altLang="en-US" sz="1800" dirty="0">
                <a:solidFill>
                  <a:schemeClr val="tx1"/>
                </a:solidFill>
                <a:latin typeface="+mj-ea"/>
                <a:ea typeface="+mj-ea"/>
              </a:rPr>
              <a:t>為被佔領</a:t>
            </a:r>
            <a:r>
              <a:rPr lang="zh-TW" altLang="en-US" sz="1800" dirty="0">
                <a:solidFill>
                  <a:schemeClr val="tx1"/>
                </a:solidFill>
                <a:latin typeface="+mj-ea"/>
                <a:ea typeface="+mj-ea"/>
              </a:rPr>
              <a:t>的</a:t>
            </a:r>
            <a:r>
              <a:rPr lang="zh-CN" altLang="en-US" sz="1800" dirty="0">
                <a:solidFill>
                  <a:schemeClr val="tx1"/>
                </a:solidFill>
                <a:latin typeface="+mj-ea"/>
                <a:ea typeface="+mj-ea"/>
              </a:rPr>
              <a:t>領土。</a:t>
            </a:r>
            <a:endParaRPr lang="en-US" sz="1800" dirty="0">
              <a:solidFill>
                <a:schemeClr val="tx1"/>
              </a:solidFill>
              <a:latin typeface="+mj-ea"/>
              <a:ea typeface="+mj-ea"/>
            </a:endParaRPr>
          </a:p>
          <a:p>
            <a:pPr algn="l"/>
            <a:endParaRPr lang="en-US" sz="1800" dirty="0">
              <a:solidFill>
                <a:schemeClr val="tx1"/>
              </a:solidFill>
              <a:latin typeface="+mj-ea"/>
              <a:ea typeface="+mj-ea"/>
            </a:endParaRPr>
          </a:p>
          <a:p>
            <a:pPr marL="0" algn="l">
              <a:buNone/>
            </a:pPr>
            <a:endParaRPr lang="en-US" sz="1800" dirty="0">
              <a:solidFill>
                <a:schemeClr val="tx1"/>
              </a:solidFill>
              <a:latin typeface="+mj-ea"/>
              <a:ea typeface="+mj-ea"/>
            </a:endParaRPr>
          </a:p>
          <a:p>
            <a:pPr marL="0" algn="l">
              <a:buNone/>
            </a:pPr>
            <a:endParaRPr lang="en-US" sz="1800" dirty="0">
              <a:solidFill>
                <a:schemeClr val="tx1"/>
              </a:solidFill>
              <a:latin typeface="+mj-ea"/>
              <a:ea typeface="+mj-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zh-TW" altLang="en-US" b="1" dirty="0"/>
              <a:t>第二十一條</a:t>
            </a:r>
            <a:endParaRPr lang="en-US" dirty="0"/>
          </a:p>
        </p:txBody>
      </p:sp>
      <p:sp>
        <p:nvSpPr>
          <p:cNvPr id="3" name="2 Marcador de contenido"/>
          <p:cNvSpPr>
            <a:spLocks noGrp="1"/>
          </p:cNvSpPr>
          <p:nvPr>
            <p:ph idx="1"/>
          </p:nvPr>
        </p:nvSpPr>
        <p:spPr>
          <a:xfrm>
            <a:off x="1115616" y="1785926"/>
            <a:ext cx="6912768" cy="2219138"/>
          </a:xfrm>
          <a:noFill/>
        </p:spPr>
        <p:txBody>
          <a:bodyPr>
            <a:normAutofit/>
          </a:bodyPr>
          <a:lstStyle/>
          <a:p>
            <a:pPr marL="0" indent="-514350" algn="just">
              <a:spcBef>
                <a:spcPts val="0"/>
              </a:spcBef>
              <a:buNone/>
            </a:pPr>
            <a:r>
              <a:rPr lang="zh-CN" altLang="en-US" sz="2000" dirty="0">
                <a:latin typeface="+mj-ea"/>
                <a:ea typeface="+mj-ea"/>
              </a:rPr>
              <a:t>中國與朝鮮不受本和約第</a:t>
            </a:r>
            <a:r>
              <a:rPr lang="en-US" sz="2000" dirty="0">
                <a:latin typeface="+mj-ea"/>
                <a:ea typeface="+mj-ea"/>
              </a:rPr>
              <a:t>25</a:t>
            </a:r>
            <a:r>
              <a:rPr lang="zh-CN" altLang="en-US" sz="2000" dirty="0">
                <a:latin typeface="+mj-ea"/>
                <a:ea typeface="+mj-ea"/>
              </a:rPr>
              <a:t>條規定之所限，中國應享有本和約第</a:t>
            </a:r>
            <a:r>
              <a:rPr lang="en-US" sz="2000" dirty="0">
                <a:latin typeface="+mj-ea"/>
                <a:ea typeface="+mj-ea"/>
              </a:rPr>
              <a:t>10</a:t>
            </a:r>
            <a:r>
              <a:rPr lang="zh-CN" altLang="en-US" sz="2000" dirty="0">
                <a:latin typeface="+mj-ea"/>
                <a:ea typeface="+mj-ea"/>
              </a:rPr>
              <a:t>條與第</a:t>
            </a:r>
            <a:r>
              <a:rPr lang="en-US" sz="2000" dirty="0">
                <a:latin typeface="+mj-ea"/>
                <a:ea typeface="+mj-ea"/>
              </a:rPr>
              <a:t>14</a:t>
            </a:r>
            <a:r>
              <a:rPr lang="zh-CN" altLang="en-US" sz="2000" dirty="0">
                <a:latin typeface="+mj-ea"/>
                <a:ea typeface="+mj-ea"/>
              </a:rPr>
              <a:t>條之權益，朝鮮則享有本和約第</a:t>
            </a:r>
            <a:r>
              <a:rPr lang="en-US" sz="2000" dirty="0">
                <a:latin typeface="+mj-ea"/>
                <a:ea typeface="+mj-ea"/>
              </a:rPr>
              <a:t>2</a:t>
            </a:r>
            <a:r>
              <a:rPr lang="zh-CN" altLang="en-US" sz="2000" dirty="0">
                <a:latin typeface="+mj-ea"/>
                <a:ea typeface="+mj-ea"/>
              </a:rPr>
              <a:t>條</a:t>
            </a:r>
            <a:r>
              <a:rPr lang="zh-TW" altLang="en-US" sz="2000" dirty="0">
                <a:latin typeface="+mj-ea"/>
                <a:ea typeface="+mj-ea"/>
              </a:rPr>
              <a:t>、</a:t>
            </a:r>
            <a:r>
              <a:rPr lang="zh-CN" altLang="en-US" sz="2000" dirty="0">
                <a:latin typeface="+mj-ea"/>
                <a:ea typeface="+mj-ea"/>
              </a:rPr>
              <a:t>第</a:t>
            </a:r>
            <a:r>
              <a:rPr lang="en-US" sz="2000" dirty="0">
                <a:latin typeface="+mj-ea"/>
                <a:ea typeface="+mj-ea"/>
              </a:rPr>
              <a:t>4</a:t>
            </a:r>
            <a:r>
              <a:rPr lang="zh-CN" altLang="en-US" sz="2000" dirty="0">
                <a:latin typeface="+mj-ea"/>
                <a:ea typeface="+mj-ea"/>
              </a:rPr>
              <a:t>條</a:t>
            </a:r>
            <a:r>
              <a:rPr lang="zh-TW" altLang="en-US" sz="2000" dirty="0">
                <a:latin typeface="+mj-ea"/>
                <a:ea typeface="+mj-ea"/>
              </a:rPr>
              <a:t>、</a:t>
            </a:r>
            <a:r>
              <a:rPr lang="zh-CN" altLang="en-US" sz="2000" dirty="0">
                <a:latin typeface="+mj-ea"/>
                <a:ea typeface="+mj-ea"/>
              </a:rPr>
              <a:t>第</a:t>
            </a:r>
            <a:r>
              <a:rPr lang="en-US" sz="2000" dirty="0">
                <a:latin typeface="+mj-ea"/>
                <a:ea typeface="+mj-ea"/>
              </a:rPr>
              <a:t>9</a:t>
            </a:r>
            <a:r>
              <a:rPr lang="zh-CN" altLang="en-US" sz="2000" dirty="0">
                <a:latin typeface="+mj-ea"/>
                <a:ea typeface="+mj-ea"/>
              </a:rPr>
              <a:t>條與第</a:t>
            </a:r>
            <a:r>
              <a:rPr lang="en-US" sz="2000" dirty="0">
                <a:latin typeface="+mj-ea"/>
                <a:ea typeface="+mj-ea"/>
              </a:rPr>
              <a:t>12</a:t>
            </a:r>
            <a:r>
              <a:rPr lang="zh-CN" altLang="en-US" sz="2000" dirty="0">
                <a:latin typeface="+mj-ea"/>
                <a:ea typeface="+mj-ea"/>
              </a:rPr>
              <a:t>條之權益。</a:t>
            </a:r>
            <a:endParaRPr lang="es-ES" sz="2000" dirty="0">
              <a:latin typeface="+mj-ea"/>
              <a:ea typeface="+mj-ea"/>
            </a:endParaRPr>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a:ln w="11430"/>
                <a:solidFill>
                  <a:schemeClr val="tx2">
                    <a:lumMod val="60000"/>
                    <a:lumOff val="40000"/>
                  </a:schemeClr>
                </a:solidFill>
                <a:effectLst>
                  <a:outerShdw blurRad="50800" dist="39000" dir="5460000" algn="tl">
                    <a:srgbClr val="000000">
                      <a:alpha val="38000"/>
                    </a:srgbClr>
                  </a:outerShdw>
                </a:effectLst>
              </a:rPr>
              <a:t>SFPT</a:t>
            </a: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zh-TW"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第二十一條注解</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endParaRPr>
          </a:p>
        </p:txBody>
      </p:sp>
      <p:sp>
        <p:nvSpPr>
          <p:cNvPr id="3" name="2 Marcador de contenido"/>
          <p:cNvSpPr>
            <a:spLocks noGrp="1"/>
          </p:cNvSpPr>
          <p:nvPr>
            <p:ph type="subTitle" idx="1"/>
          </p:nvPr>
        </p:nvSpPr>
        <p:spPr>
          <a:xfrm>
            <a:off x="971600" y="1357298"/>
            <a:ext cx="7848872" cy="4808006"/>
          </a:xfrm>
          <a:noFill/>
        </p:spPr>
        <p:txBody>
          <a:bodyPr>
            <a:normAutofit/>
          </a:bodyPr>
          <a:lstStyle/>
          <a:p>
            <a:pPr algn="l"/>
            <a:r>
              <a:rPr lang="zh-CN" altLang="en-US" sz="1800" dirty="0">
                <a:solidFill>
                  <a:schemeClr val="tx1"/>
                </a:solidFill>
                <a:latin typeface="+mn-ea"/>
              </a:rPr>
              <a:t>中華民國不是舊金山和約的簽約國，因此，不</a:t>
            </a:r>
            <a:r>
              <a:rPr lang="zh-TW" altLang="en-US" sz="1800" dirty="0">
                <a:solidFill>
                  <a:schemeClr val="tx1"/>
                </a:solidFill>
                <a:latin typeface="+mn-ea"/>
              </a:rPr>
              <a:t>能從條約中主張</a:t>
            </a:r>
            <a:r>
              <a:rPr lang="zh-CN" altLang="en-US" sz="1800" dirty="0">
                <a:solidFill>
                  <a:schemeClr val="tx1"/>
                </a:solidFill>
                <a:latin typeface="+mn-ea"/>
              </a:rPr>
              <a:t>任何權利</a:t>
            </a:r>
            <a:r>
              <a:rPr lang="zh-TW" altLang="en-US" sz="1800" dirty="0">
                <a:solidFill>
                  <a:schemeClr val="tx1"/>
                </a:solidFill>
                <a:latin typeface="+mn-ea"/>
              </a:rPr>
              <a:t>、好處、利益</a:t>
            </a:r>
            <a:r>
              <a:rPr lang="zh-CN" altLang="en-US" sz="1800" dirty="0">
                <a:solidFill>
                  <a:schemeClr val="tx1"/>
                </a:solidFill>
                <a:latin typeface="+mn-ea"/>
              </a:rPr>
              <a:t>，等等（除非在其中有特</a:t>
            </a:r>
            <a:r>
              <a:rPr lang="zh-TW" altLang="en-US" sz="1800" dirty="0">
                <a:solidFill>
                  <a:schemeClr val="tx1"/>
                </a:solidFill>
                <a:latin typeface="+mn-ea"/>
              </a:rPr>
              <a:t>別規定</a:t>
            </a:r>
            <a:r>
              <a:rPr lang="zh-CN" altLang="en-US" sz="1800" dirty="0">
                <a:solidFill>
                  <a:schemeClr val="tx1"/>
                </a:solidFill>
                <a:latin typeface="+mn-ea"/>
              </a:rPr>
              <a:t>）</a:t>
            </a:r>
            <a:r>
              <a:rPr lang="zh-TW" altLang="en-US" sz="1800" dirty="0">
                <a:solidFill>
                  <a:schemeClr val="tx1"/>
                </a:solidFill>
                <a:latin typeface="+mn-ea"/>
              </a:rPr>
              <a:t>。</a:t>
            </a:r>
            <a:br>
              <a:rPr lang="en-US" sz="1800" dirty="0">
                <a:solidFill>
                  <a:schemeClr val="tx1"/>
                </a:solidFill>
                <a:latin typeface="+mn-ea"/>
              </a:rPr>
            </a:br>
            <a:br>
              <a:rPr lang="en-US" sz="1800" dirty="0">
                <a:solidFill>
                  <a:schemeClr val="tx1"/>
                </a:solidFill>
                <a:latin typeface="+mn-ea"/>
              </a:rPr>
            </a:br>
            <a:r>
              <a:rPr lang="zh-CN" altLang="en-US" sz="1800" dirty="0">
                <a:solidFill>
                  <a:schemeClr val="tx1"/>
                </a:solidFill>
                <a:latin typeface="+mn-ea"/>
              </a:rPr>
              <a:t>根據第</a:t>
            </a:r>
            <a:r>
              <a:rPr lang="en-US" sz="1800" dirty="0">
                <a:solidFill>
                  <a:schemeClr val="tx1"/>
                </a:solidFill>
                <a:latin typeface="+mn-ea"/>
              </a:rPr>
              <a:t>2</a:t>
            </a:r>
            <a:r>
              <a:rPr lang="zh-CN" altLang="en-US" sz="1800" dirty="0">
                <a:solidFill>
                  <a:schemeClr val="tx1"/>
                </a:solidFill>
                <a:latin typeface="+mn-ea"/>
              </a:rPr>
              <a:t>條</a:t>
            </a:r>
            <a:r>
              <a:rPr lang="en-US" sz="1800" dirty="0">
                <a:solidFill>
                  <a:schemeClr val="tx1"/>
                </a:solidFill>
                <a:latin typeface="+mn-ea"/>
              </a:rPr>
              <a:t>(b)</a:t>
            </a:r>
            <a:r>
              <a:rPr lang="zh-TW" altLang="en-US" sz="1800" dirty="0">
                <a:solidFill>
                  <a:schemeClr val="tx1"/>
                </a:solidFill>
                <a:latin typeface="+mn-ea"/>
              </a:rPr>
              <a:t>，很清楚地</a:t>
            </a:r>
            <a:r>
              <a:rPr lang="zh-CN" altLang="en-US" sz="1800" dirty="0">
                <a:solidFill>
                  <a:schemeClr val="tx1"/>
                </a:solidFill>
                <a:latin typeface="+mn-ea"/>
              </a:rPr>
              <a:t>，日本宣佈放棄所有</a:t>
            </a:r>
            <a:r>
              <a:rPr lang="zh-TW" altLang="en-US" sz="1800" dirty="0">
                <a:solidFill>
                  <a:schemeClr val="tx1"/>
                </a:solidFill>
                <a:latin typeface="+mn-ea"/>
              </a:rPr>
              <a:t>對</a:t>
            </a:r>
            <a:r>
              <a:rPr lang="zh-CN" altLang="en-US" sz="1800" dirty="0">
                <a:solidFill>
                  <a:schemeClr val="tx1"/>
                </a:solidFill>
                <a:latin typeface="+mn-ea"/>
              </a:rPr>
              <a:t>台灣的權利，</a:t>
            </a:r>
            <a:r>
              <a:rPr lang="zh-TW" altLang="en-US" sz="1800" dirty="0">
                <a:solidFill>
                  <a:schemeClr val="tx1"/>
                </a:solidFill>
                <a:latin typeface="+mn-ea"/>
              </a:rPr>
              <a:t>但未指定「收受國」。而</a:t>
            </a:r>
            <a:r>
              <a:rPr lang="zh-CN" altLang="en-US" sz="1800" dirty="0">
                <a:solidFill>
                  <a:schemeClr val="tx1"/>
                </a:solidFill>
                <a:latin typeface="+mn-ea"/>
              </a:rPr>
              <a:t>第</a:t>
            </a:r>
            <a:r>
              <a:rPr lang="en-US" sz="1800" dirty="0">
                <a:solidFill>
                  <a:schemeClr val="tx1"/>
                </a:solidFill>
                <a:latin typeface="+mn-ea"/>
              </a:rPr>
              <a:t>21</a:t>
            </a:r>
            <a:r>
              <a:rPr lang="zh-CN" altLang="en-US" sz="1800" dirty="0">
                <a:solidFill>
                  <a:schemeClr val="tx1"/>
                </a:solidFill>
                <a:latin typeface="+mn-ea"/>
              </a:rPr>
              <a:t>條</a:t>
            </a:r>
            <a:r>
              <a:rPr lang="zh-TW" altLang="en-US" sz="1800" dirty="0">
                <a:solidFill>
                  <a:schemeClr val="tx1"/>
                </a:solidFill>
                <a:latin typeface="+mn-ea"/>
              </a:rPr>
              <a:t>則指定中國可以從條約中收受的好處。那主要是</a:t>
            </a:r>
            <a:r>
              <a:rPr lang="zh-CN" altLang="en-US" sz="1800" dirty="0">
                <a:solidFill>
                  <a:schemeClr val="tx1"/>
                </a:solidFill>
                <a:latin typeface="+mn-ea"/>
              </a:rPr>
              <a:t>關於在中國大陸的</a:t>
            </a:r>
            <a:r>
              <a:rPr lang="zh-TW" altLang="en-US" sz="1800" dirty="0">
                <a:solidFill>
                  <a:schemeClr val="tx1"/>
                </a:solidFill>
                <a:latin typeface="+mn-ea"/>
              </a:rPr>
              <a:t>某些領土上的</a:t>
            </a:r>
            <a:r>
              <a:rPr lang="zh-CN" altLang="en-US" sz="1800" dirty="0">
                <a:solidFill>
                  <a:schemeClr val="tx1"/>
                </a:solidFill>
                <a:latin typeface="+mn-ea"/>
              </a:rPr>
              <a:t>地理劃分以及戰爭賠償</a:t>
            </a:r>
            <a:r>
              <a:rPr lang="zh-TW" altLang="en-US" sz="1800" dirty="0">
                <a:solidFill>
                  <a:schemeClr val="tx1"/>
                </a:solidFill>
                <a:latin typeface="+mn-ea"/>
              </a:rPr>
              <a:t>。</a:t>
            </a:r>
            <a:r>
              <a:rPr lang="zh-CN" altLang="en-US" sz="1800" dirty="0">
                <a:solidFill>
                  <a:schemeClr val="tx1"/>
                </a:solidFill>
                <a:latin typeface="+mn-ea"/>
              </a:rPr>
              <a:t>很顯然</a:t>
            </a:r>
            <a:r>
              <a:rPr lang="zh-TW" altLang="en-US" sz="1800" dirty="0">
                <a:solidFill>
                  <a:schemeClr val="tx1"/>
                </a:solidFill>
                <a:latin typeface="+mn-ea"/>
              </a:rPr>
              <a:t>地，條約第</a:t>
            </a:r>
            <a:r>
              <a:rPr lang="en-US" sz="1800" dirty="0">
                <a:solidFill>
                  <a:schemeClr val="tx1"/>
                </a:solidFill>
                <a:latin typeface="+mn-ea"/>
              </a:rPr>
              <a:t>21</a:t>
            </a:r>
            <a:r>
              <a:rPr lang="zh-TW" altLang="en-US" sz="1800" dirty="0">
                <a:solidFill>
                  <a:schemeClr val="tx1"/>
                </a:solidFill>
                <a:latin typeface="+mn-ea"/>
              </a:rPr>
              <a:t>條</a:t>
            </a:r>
            <a:r>
              <a:rPr lang="zh-CN" altLang="en-US" sz="1800" dirty="0">
                <a:solidFill>
                  <a:schemeClr val="tx1"/>
                </a:solidFill>
                <a:latin typeface="+mn-ea"/>
              </a:rPr>
              <a:t>沒</a:t>
            </a:r>
            <a:r>
              <a:rPr lang="zh-TW" altLang="en-US" sz="1800" dirty="0">
                <a:solidFill>
                  <a:schemeClr val="tx1"/>
                </a:solidFill>
                <a:latin typeface="+mn-ea"/>
              </a:rPr>
              <a:t>有</a:t>
            </a:r>
            <a:r>
              <a:rPr lang="zh-CN" altLang="en-US" sz="1800" dirty="0">
                <a:solidFill>
                  <a:schemeClr val="tx1"/>
                </a:solidFill>
                <a:latin typeface="+mn-ea"/>
              </a:rPr>
              <a:t>提到台灣。</a:t>
            </a:r>
            <a:br>
              <a:rPr lang="en-US" sz="1800" dirty="0">
                <a:solidFill>
                  <a:schemeClr val="tx1"/>
                </a:solidFill>
                <a:latin typeface="+mn-ea"/>
              </a:rPr>
            </a:br>
            <a:br>
              <a:rPr lang="en-US" sz="1800" dirty="0">
                <a:solidFill>
                  <a:schemeClr val="tx1"/>
                </a:solidFill>
                <a:latin typeface="+mn-ea"/>
              </a:rPr>
            </a:br>
            <a:r>
              <a:rPr lang="zh-CN" altLang="en-US" sz="1800" dirty="0">
                <a:solidFill>
                  <a:schemeClr val="tx1"/>
                </a:solidFill>
                <a:latin typeface="+mn-ea"/>
              </a:rPr>
              <a:t>因此，為了理解和約條款的全部含義，</a:t>
            </a:r>
            <a:r>
              <a:rPr lang="zh-TW" altLang="en-US" sz="1800" dirty="0">
                <a:solidFill>
                  <a:schemeClr val="tx1"/>
                </a:solidFill>
                <a:latin typeface="+mn-ea"/>
              </a:rPr>
              <a:t>把條約第</a:t>
            </a:r>
            <a:r>
              <a:rPr lang="en-US" sz="1800" dirty="0">
                <a:solidFill>
                  <a:schemeClr val="tx1"/>
                </a:solidFill>
                <a:latin typeface="+mn-ea"/>
              </a:rPr>
              <a:t>2</a:t>
            </a:r>
            <a:r>
              <a:rPr lang="zh-TW" altLang="en-US" sz="1800" dirty="0">
                <a:solidFill>
                  <a:schemeClr val="tx1"/>
                </a:solidFill>
                <a:latin typeface="+mn-ea"/>
              </a:rPr>
              <a:t>條（</a:t>
            </a:r>
            <a:r>
              <a:rPr lang="en-US" sz="1800" dirty="0">
                <a:solidFill>
                  <a:schemeClr val="tx1"/>
                </a:solidFill>
                <a:latin typeface="+mn-ea"/>
              </a:rPr>
              <a:t>b</a:t>
            </a:r>
            <a:r>
              <a:rPr lang="zh-TW" altLang="en-US" sz="1800" dirty="0">
                <a:solidFill>
                  <a:schemeClr val="tx1"/>
                </a:solidFill>
                <a:latin typeface="+mn-ea"/>
              </a:rPr>
              <a:t>）及第</a:t>
            </a:r>
            <a:r>
              <a:rPr lang="en-US" sz="1800" dirty="0">
                <a:solidFill>
                  <a:schemeClr val="tx1"/>
                </a:solidFill>
                <a:latin typeface="+mn-ea"/>
              </a:rPr>
              <a:t>21</a:t>
            </a:r>
            <a:r>
              <a:rPr lang="zh-TW" altLang="en-US" sz="1800" dirty="0">
                <a:solidFill>
                  <a:schemeClr val="tx1"/>
                </a:solidFill>
                <a:latin typeface="+mn-ea"/>
              </a:rPr>
              <a:t>條一起讀是很重要的，也才能清楚瞭解</a:t>
            </a:r>
            <a:r>
              <a:rPr lang="zh-CN" altLang="en-US" sz="1800" dirty="0">
                <a:solidFill>
                  <a:schemeClr val="tx1"/>
                </a:solidFill>
                <a:latin typeface="+mn-ea"/>
              </a:rPr>
              <a:t>台灣並沒有授予中國（無論是中華人民共和國還是中華民國）</a:t>
            </a:r>
            <a:r>
              <a:rPr lang="zh-TW" altLang="en-US" sz="1800" dirty="0">
                <a:solidFill>
                  <a:schemeClr val="tx1"/>
                </a:solidFill>
                <a:latin typeface="+mn-ea"/>
              </a:rPr>
              <a:t>。 </a:t>
            </a:r>
            <a:br>
              <a:rPr lang="en-US" sz="1800" dirty="0">
                <a:solidFill>
                  <a:schemeClr val="tx1"/>
                </a:solidFill>
                <a:latin typeface="+mn-ea"/>
              </a:rPr>
            </a:br>
            <a:br>
              <a:rPr lang="en-US" sz="1800" dirty="0">
                <a:solidFill>
                  <a:schemeClr val="tx1"/>
                </a:solidFill>
                <a:latin typeface="+mn-ea"/>
              </a:rPr>
            </a:br>
            <a:r>
              <a:rPr lang="zh-CN" altLang="en-US" sz="1800" dirty="0">
                <a:solidFill>
                  <a:schemeClr val="tx1"/>
                </a:solidFill>
                <a:latin typeface="+mn-ea"/>
              </a:rPr>
              <a:t>同樣</a:t>
            </a:r>
            <a:r>
              <a:rPr lang="zh-TW" altLang="en-US" sz="1800" dirty="0">
                <a:solidFill>
                  <a:schemeClr val="tx1"/>
                </a:solidFill>
                <a:latin typeface="+mn-ea"/>
              </a:rPr>
              <a:t>重要的是要認清中華民國和中華人民共和國皆非</a:t>
            </a:r>
            <a:r>
              <a:rPr lang="en-US" sz="1800" dirty="0">
                <a:solidFill>
                  <a:schemeClr val="tx1"/>
                </a:solidFill>
                <a:latin typeface="+mn-ea"/>
              </a:rPr>
              <a:t>SFPT</a:t>
            </a:r>
            <a:r>
              <a:rPr lang="zh-TW" altLang="en-US" sz="1800" dirty="0">
                <a:solidFill>
                  <a:schemeClr val="tx1"/>
                </a:solidFill>
                <a:latin typeface="+mn-ea"/>
              </a:rPr>
              <a:t>之簽約國，皆未被包括在「同盟國」一詞的涵義中。這個決定在本合約之</a:t>
            </a:r>
            <a:r>
              <a:rPr lang="zh-CN" altLang="en-US" sz="1800" dirty="0">
                <a:solidFill>
                  <a:schemeClr val="tx1"/>
                </a:solidFill>
                <a:latin typeface="+mn-ea"/>
              </a:rPr>
              <a:t>第</a:t>
            </a:r>
            <a:r>
              <a:rPr lang="en-US" sz="1800" dirty="0">
                <a:solidFill>
                  <a:schemeClr val="tx1"/>
                </a:solidFill>
                <a:latin typeface="+mn-ea"/>
              </a:rPr>
              <a:t>25</a:t>
            </a:r>
            <a:r>
              <a:rPr lang="zh-CN" altLang="en-US" sz="1800" dirty="0">
                <a:solidFill>
                  <a:schemeClr val="tx1"/>
                </a:solidFill>
                <a:latin typeface="+mn-ea"/>
              </a:rPr>
              <a:t>條就直接指出了。</a:t>
            </a:r>
            <a:endParaRPr lang="en-US" sz="1800" dirty="0">
              <a:solidFill>
                <a:schemeClr val="tx1"/>
              </a:solidFill>
              <a:latin typeface="+mn-ea"/>
            </a:endParaRPr>
          </a:p>
          <a:p>
            <a:pPr marL="0">
              <a:buNone/>
            </a:pPr>
            <a:endParaRPr lang="en-US" sz="1800" dirty="0">
              <a:solidFill>
                <a:schemeClr val="tx1"/>
              </a:solidFill>
              <a:latin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4000" r="-24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2592288"/>
          </a:xfrm>
        </p:spPr>
        <p:txBody>
          <a:bodyPr>
            <a:normAutofit/>
          </a:bodyPr>
          <a:lstStyle/>
          <a:p>
            <a:r>
              <a:rPr lang="zh-TW" altLang="en-US" sz="3600" b="1" dirty="0">
                <a:latin typeface="Candara" pitchFamily="34" charset="0"/>
              </a:rPr>
              <a:t>提到舊金山和平條約</a:t>
            </a:r>
            <a:br>
              <a:rPr lang="en-US" altLang="zh-TW" sz="3600" b="1" dirty="0">
                <a:latin typeface="Candara" pitchFamily="34" charset="0"/>
              </a:rPr>
            </a:br>
            <a:r>
              <a:rPr lang="zh-TW" altLang="en-US" sz="3600" b="1" dirty="0">
                <a:latin typeface="Candara" pitchFamily="34" charset="0"/>
              </a:rPr>
              <a:t>（</a:t>
            </a:r>
            <a:r>
              <a:rPr lang="en-US" altLang="zh-TW" sz="3600" b="1" dirty="0">
                <a:latin typeface="Candara" pitchFamily="34" charset="0"/>
              </a:rPr>
              <a:t>SFPT</a:t>
            </a:r>
            <a:r>
              <a:rPr lang="zh-TW" altLang="en-US" sz="3600" b="1" dirty="0">
                <a:latin typeface="Candara" pitchFamily="34" charset="0"/>
              </a:rPr>
              <a:t>）的基本觀念</a:t>
            </a:r>
            <a:endParaRPr lang="es-ES" sz="3600" b="1" dirty="0">
              <a:latin typeface="Candar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zh-CN" altLang="en-US" b="1" dirty="0"/>
              <a:t>第二十三條</a:t>
            </a:r>
            <a:endParaRPr lang="en-US" dirty="0"/>
          </a:p>
        </p:txBody>
      </p:sp>
      <p:sp>
        <p:nvSpPr>
          <p:cNvPr id="3" name="2 Marcador de contenido"/>
          <p:cNvSpPr>
            <a:spLocks noGrp="1"/>
          </p:cNvSpPr>
          <p:nvPr>
            <p:ph idx="1"/>
          </p:nvPr>
        </p:nvSpPr>
        <p:spPr>
          <a:xfrm>
            <a:off x="1115616" y="1500174"/>
            <a:ext cx="6912768" cy="4500594"/>
          </a:xfrm>
          <a:noFill/>
        </p:spPr>
        <p:txBody>
          <a:bodyPr>
            <a:normAutofit/>
          </a:bodyPr>
          <a:lstStyle/>
          <a:p>
            <a:pPr marL="514350" indent="-514350" algn="just">
              <a:spcBef>
                <a:spcPts val="1800"/>
              </a:spcBef>
              <a:buFont typeface="+mj-lt"/>
              <a:buAutoNum type="alphaLcParenR"/>
            </a:pPr>
            <a:r>
              <a:rPr lang="zh-CN" altLang="en-US" sz="1800" dirty="0">
                <a:latin typeface="+mn-ea"/>
              </a:rPr>
              <a:t>本和約之簽署國，包括日本在內，應經國會批准。本和約自日本之批准文書，以及包含做為主要</a:t>
            </a:r>
            <a:r>
              <a:rPr lang="zh-TW" altLang="en-US" sz="1800" dirty="0">
                <a:latin typeface="+mn-ea"/>
              </a:rPr>
              <a:t>軍事</a:t>
            </a:r>
            <a:r>
              <a:rPr lang="zh-CN" altLang="en-US" sz="1800" dirty="0">
                <a:latin typeface="+mn-ea"/>
              </a:rPr>
              <a:t>佔領權國的美利堅合眾國之下述多數批准國送達之後，將對所有批准國家生效，包括澳洲，加拿大，錫蘭，法國，印尼，荷蘭王國，紐西蘭，巴基斯坦，菲律賓共和國，大不列顛王國與北愛爾蘭，以及美利堅合眾國。本條約應自個別國家之批准書送達後，對該批准國家個別生效。</a:t>
            </a:r>
            <a:endParaRPr lang="en-US" altLang="zh-CN" sz="1800" dirty="0">
              <a:latin typeface="+mn-ea"/>
            </a:endParaRPr>
          </a:p>
          <a:p>
            <a:pPr marL="514350" indent="-514350" algn="just">
              <a:spcBef>
                <a:spcPts val="1800"/>
              </a:spcBef>
              <a:buFont typeface="+mj-lt"/>
              <a:buAutoNum type="alphaLcParenR"/>
            </a:pPr>
            <a:endParaRPr lang="en-US" sz="1800" dirty="0">
              <a:latin typeface="+mn-ea"/>
            </a:endParaRPr>
          </a:p>
          <a:p>
            <a:pPr marL="514350" indent="-514350" algn="just">
              <a:spcBef>
                <a:spcPts val="1800"/>
              </a:spcBef>
              <a:buFont typeface="+mj-lt"/>
              <a:buAutoNum type="alphaLcParenR"/>
            </a:pPr>
            <a:r>
              <a:rPr lang="zh-CN" altLang="en-US" sz="1800" dirty="0">
                <a:latin typeface="+mn-ea"/>
              </a:rPr>
              <a:t>若本和約在日本批准文書送達後九個月內未生效，在任一批准國之正式通告日本政府與美國政府後，本和約在日本與該批准國間</a:t>
            </a:r>
            <a:r>
              <a:rPr lang="zh-TW" altLang="en-US" sz="1800" dirty="0">
                <a:latin typeface="+mn-ea"/>
              </a:rPr>
              <a:t>逕</a:t>
            </a:r>
            <a:r>
              <a:rPr lang="zh-CN" altLang="en-US" sz="1800" dirty="0">
                <a:latin typeface="+mn-ea"/>
              </a:rPr>
              <a:t>自生效。但此正式通告應於日本之批准書送達後三年內為之。</a:t>
            </a:r>
            <a:endParaRPr lang="es-ES" sz="1800" dirty="0">
              <a:latin typeface="+mn-ea"/>
            </a:endParaRPr>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a:ln w="11430"/>
                <a:solidFill>
                  <a:schemeClr val="tx2">
                    <a:lumMod val="60000"/>
                    <a:lumOff val="40000"/>
                  </a:schemeClr>
                </a:solidFill>
                <a:effectLst>
                  <a:outerShdw blurRad="50800" dist="39000" dir="5460000" algn="tl">
                    <a:srgbClr val="000000">
                      <a:alpha val="38000"/>
                    </a:srgbClr>
                  </a:outerShdw>
                </a:effectLst>
              </a:rPr>
              <a:t>SFPT</a:t>
            </a: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zh-TW"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第二十三條注解</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endParaRPr>
          </a:p>
        </p:txBody>
      </p:sp>
      <p:sp>
        <p:nvSpPr>
          <p:cNvPr id="3" name="2 Marcador de contenido"/>
          <p:cNvSpPr>
            <a:spLocks noGrp="1"/>
          </p:cNvSpPr>
          <p:nvPr>
            <p:ph type="subTitle" idx="1"/>
          </p:nvPr>
        </p:nvSpPr>
        <p:spPr>
          <a:xfrm>
            <a:off x="971600" y="1196752"/>
            <a:ext cx="7848872" cy="4968552"/>
          </a:xfrm>
          <a:noFill/>
        </p:spPr>
        <p:txBody>
          <a:bodyPr>
            <a:normAutofit/>
          </a:bodyPr>
          <a:lstStyle/>
          <a:p>
            <a:pPr algn="l"/>
            <a:r>
              <a:rPr lang="zh-CN" altLang="en-US" sz="1800" dirty="0">
                <a:solidFill>
                  <a:schemeClr val="tx1"/>
                </a:solidFill>
                <a:latin typeface="+mn-ea"/>
              </a:rPr>
              <a:t>在和約的第</a:t>
            </a:r>
            <a:r>
              <a:rPr lang="en-US" sz="1800" dirty="0">
                <a:solidFill>
                  <a:schemeClr val="tx1"/>
                </a:solidFill>
                <a:latin typeface="+mn-ea"/>
              </a:rPr>
              <a:t>2</a:t>
            </a:r>
            <a:r>
              <a:rPr lang="zh-CN" altLang="en-US" sz="1800" dirty="0">
                <a:solidFill>
                  <a:schemeClr val="tx1"/>
                </a:solidFill>
                <a:latin typeface="+mn-ea"/>
              </a:rPr>
              <a:t>條和第</a:t>
            </a:r>
            <a:r>
              <a:rPr lang="en-US" sz="1800" dirty="0">
                <a:solidFill>
                  <a:schemeClr val="tx1"/>
                </a:solidFill>
                <a:latin typeface="+mn-ea"/>
              </a:rPr>
              <a:t>3</a:t>
            </a:r>
            <a:r>
              <a:rPr lang="zh-CN" altLang="en-US" sz="1800" dirty="0">
                <a:solidFill>
                  <a:schemeClr val="tx1"/>
                </a:solidFill>
                <a:latin typeface="+mn-ea"/>
              </a:rPr>
              <a:t>條中</a:t>
            </a:r>
            <a:r>
              <a:rPr lang="zh-TW" altLang="en-US" sz="1800" dirty="0">
                <a:solidFill>
                  <a:schemeClr val="tx1"/>
                </a:solidFill>
                <a:latin typeface="+mn-ea"/>
              </a:rPr>
              <a:t>所提</a:t>
            </a:r>
            <a:r>
              <a:rPr lang="zh-CN" altLang="en-US" sz="1800" dirty="0">
                <a:solidFill>
                  <a:schemeClr val="tx1"/>
                </a:solidFill>
                <a:latin typeface="+mn-ea"/>
              </a:rPr>
              <a:t>的領土已經從“母國”日本中分離，因此，正如上述第</a:t>
            </a:r>
            <a:r>
              <a:rPr lang="en-US" sz="1800" dirty="0">
                <a:solidFill>
                  <a:schemeClr val="tx1"/>
                </a:solidFill>
                <a:latin typeface="+mn-ea"/>
              </a:rPr>
              <a:t>4</a:t>
            </a:r>
            <a:r>
              <a:rPr lang="zh-CN" altLang="en-US" sz="1800" dirty="0">
                <a:solidFill>
                  <a:schemeClr val="tx1"/>
                </a:solidFill>
                <a:latin typeface="+mn-ea"/>
              </a:rPr>
              <a:t>條</a:t>
            </a:r>
            <a:r>
              <a:rPr lang="en-US" sz="1800" dirty="0">
                <a:solidFill>
                  <a:schemeClr val="tx1"/>
                </a:solidFill>
                <a:latin typeface="+mn-ea"/>
              </a:rPr>
              <a:t>(b)</a:t>
            </a:r>
            <a:r>
              <a:rPr lang="zh-CN" altLang="en-US" sz="1800" dirty="0">
                <a:solidFill>
                  <a:schemeClr val="tx1"/>
                </a:solidFill>
                <a:latin typeface="+mn-ea"/>
              </a:rPr>
              <a:t>中注解中所解釋的一樣，在</a:t>
            </a:r>
            <a:r>
              <a:rPr lang="zh-TW" altLang="en-US" sz="1800" dirty="0">
                <a:solidFill>
                  <a:schemeClr val="tx1"/>
                </a:solidFill>
                <a:latin typeface="+mn-ea"/>
              </a:rPr>
              <a:t>在</a:t>
            </a:r>
            <a:r>
              <a:rPr lang="zh-CN" altLang="en-US" sz="1800" dirty="0">
                <a:solidFill>
                  <a:schemeClr val="tx1"/>
                </a:solidFill>
                <a:latin typeface="+mn-ea"/>
              </a:rPr>
              <a:t>這些地區行使管轄權</a:t>
            </a:r>
            <a:r>
              <a:rPr lang="zh-TW" altLang="en-US" sz="1800" dirty="0">
                <a:solidFill>
                  <a:schemeClr val="tx1"/>
                </a:solidFill>
                <a:latin typeface="+mn-ea"/>
              </a:rPr>
              <a:t>的軍事政府</a:t>
            </a:r>
            <a:r>
              <a:rPr lang="zh-CN" altLang="en-US" sz="1800" dirty="0">
                <a:solidFill>
                  <a:schemeClr val="tx1"/>
                </a:solidFill>
                <a:latin typeface="+mn-ea"/>
              </a:rPr>
              <a:t>並沒有因為和約的生效而終止。</a:t>
            </a:r>
            <a:br>
              <a:rPr lang="en-US" sz="1800" dirty="0">
                <a:solidFill>
                  <a:schemeClr val="tx1"/>
                </a:solidFill>
                <a:latin typeface="+mn-ea"/>
              </a:rPr>
            </a:br>
            <a:br>
              <a:rPr lang="en-US" sz="1800" dirty="0">
                <a:solidFill>
                  <a:schemeClr val="tx1"/>
                </a:solidFill>
                <a:latin typeface="+mn-ea"/>
              </a:rPr>
            </a:br>
            <a:r>
              <a:rPr lang="zh-CN" altLang="en-US" sz="1800" dirty="0">
                <a:solidFill>
                  <a:schemeClr val="tx1"/>
                </a:solidFill>
                <a:latin typeface="+mn-ea"/>
              </a:rPr>
              <a:t>關於這個原則的更多詳細解釋可以參見</a:t>
            </a:r>
            <a:r>
              <a:rPr lang="zh-TW" altLang="en-US" sz="1800" dirty="0">
                <a:solidFill>
                  <a:schemeClr val="tx1"/>
                </a:solidFill>
                <a:latin typeface="+mn-ea"/>
              </a:rPr>
              <a:t>特定</a:t>
            </a:r>
            <a:r>
              <a:rPr lang="zh-CN" altLang="en-US" sz="1800" dirty="0">
                <a:solidFill>
                  <a:schemeClr val="tx1"/>
                </a:solidFill>
                <a:latin typeface="+mn-ea"/>
              </a:rPr>
              <a:t>的美國</a:t>
            </a:r>
            <a:r>
              <a:rPr lang="zh-TW" altLang="en-US" sz="1800" dirty="0">
                <a:solidFill>
                  <a:schemeClr val="tx1"/>
                </a:solidFill>
                <a:latin typeface="+mn-ea"/>
              </a:rPr>
              <a:t>最</a:t>
            </a:r>
            <a:r>
              <a:rPr lang="zh-CN" altLang="en-US" sz="1800" dirty="0">
                <a:solidFill>
                  <a:schemeClr val="tx1"/>
                </a:solidFill>
                <a:latin typeface="+mn-ea"/>
              </a:rPr>
              <a:t>高法院案例</a:t>
            </a:r>
            <a:r>
              <a:rPr lang="zh-TW" altLang="en-US" sz="1800" dirty="0">
                <a:solidFill>
                  <a:schemeClr val="tx1"/>
                </a:solidFill>
                <a:latin typeface="+mn-ea"/>
              </a:rPr>
              <a:t>，</a:t>
            </a:r>
            <a:r>
              <a:rPr lang="zh-CN" altLang="en-US" sz="1800" dirty="0">
                <a:solidFill>
                  <a:schemeClr val="tx1"/>
                </a:solidFill>
                <a:latin typeface="+mn-ea"/>
              </a:rPr>
              <a:t>從</a:t>
            </a:r>
            <a:r>
              <a:rPr lang="en-US" sz="1800" dirty="0">
                <a:solidFill>
                  <a:schemeClr val="tx1"/>
                </a:solidFill>
                <a:latin typeface="+mn-ea"/>
              </a:rPr>
              <a:t>Cross v. Harrison, 57 U.S. 164 (1853) </a:t>
            </a:r>
            <a:r>
              <a:rPr lang="zh-CN" altLang="en-US" sz="1800" dirty="0">
                <a:solidFill>
                  <a:schemeClr val="tx1"/>
                </a:solidFill>
                <a:latin typeface="+mn-ea"/>
              </a:rPr>
              <a:t>開始</a:t>
            </a:r>
            <a:r>
              <a:rPr lang="zh-TW" altLang="en-US" sz="1800" dirty="0">
                <a:solidFill>
                  <a:schemeClr val="tx1"/>
                </a:solidFill>
                <a:latin typeface="+mn-ea"/>
              </a:rPr>
              <a:t>，在</a:t>
            </a:r>
            <a:r>
              <a:rPr lang="en-US" sz="1800" dirty="0">
                <a:solidFill>
                  <a:schemeClr val="tx1"/>
                </a:solidFill>
                <a:latin typeface="+mn-ea"/>
              </a:rPr>
              <a:t>Dooley v. U.S., 182 U.S. 222 (1901) </a:t>
            </a:r>
            <a:r>
              <a:rPr lang="zh-TW" altLang="en-US" sz="1800" dirty="0">
                <a:solidFill>
                  <a:schemeClr val="tx1"/>
                </a:solidFill>
                <a:latin typeface="+mn-ea"/>
              </a:rPr>
              <a:t>及</a:t>
            </a:r>
            <a:r>
              <a:rPr lang="en-US" sz="1800" dirty="0" err="1">
                <a:solidFill>
                  <a:schemeClr val="tx1"/>
                </a:solidFill>
                <a:latin typeface="+mn-ea"/>
              </a:rPr>
              <a:t>Santaigo</a:t>
            </a:r>
            <a:r>
              <a:rPr lang="en-US" sz="1800" dirty="0">
                <a:solidFill>
                  <a:schemeClr val="tx1"/>
                </a:solidFill>
                <a:latin typeface="+mn-ea"/>
              </a:rPr>
              <a:t> v. </a:t>
            </a:r>
            <a:r>
              <a:rPr lang="en-US" sz="1800" dirty="0" err="1">
                <a:solidFill>
                  <a:schemeClr val="tx1"/>
                </a:solidFill>
                <a:latin typeface="+mn-ea"/>
              </a:rPr>
              <a:t>Nogueras</a:t>
            </a:r>
            <a:r>
              <a:rPr lang="en-US" sz="1800" dirty="0">
                <a:solidFill>
                  <a:schemeClr val="tx1"/>
                </a:solidFill>
                <a:latin typeface="+mn-ea"/>
              </a:rPr>
              <a:t>, 214 U.S. 260 (1909) </a:t>
            </a:r>
            <a:r>
              <a:rPr lang="zh-CN" altLang="en-US" sz="1800" dirty="0">
                <a:solidFill>
                  <a:schemeClr val="tx1"/>
                </a:solidFill>
                <a:latin typeface="+mn-ea"/>
              </a:rPr>
              <a:t>等等</a:t>
            </a:r>
            <a:r>
              <a:rPr lang="zh-TW" altLang="en-US" sz="1800" dirty="0">
                <a:solidFill>
                  <a:schemeClr val="tx1"/>
                </a:solidFill>
                <a:latin typeface="+mn-ea"/>
              </a:rPr>
              <a:t>案例中得到確認 。</a:t>
            </a:r>
            <a:br>
              <a:rPr lang="en-US" sz="1800" dirty="0">
                <a:solidFill>
                  <a:schemeClr val="tx1"/>
                </a:solidFill>
                <a:latin typeface="+mn-ea"/>
              </a:rPr>
            </a:br>
            <a:br>
              <a:rPr lang="en-US" sz="1800" dirty="0">
                <a:solidFill>
                  <a:schemeClr val="tx1"/>
                </a:solidFill>
                <a:latin typeface="+mn-ea"/>
              </a:rPr>
            </a:br>
            <a:r>
              <a:rPr lang="zh-CN" altLang="en-US" sz="1800" dirty="0">
                <a:solidFill>
                  <a:schemeClr val="tx1"/>
                </a:solidFill>
                <a:latin typeface="+mn-ea"/>
              </a:rPr>
              <a:t>上述關於“</a:t>
            </a:r>
            <a:r>
              <a:rPr lang="zh-TW" altLang="en-US" sz="1800" dirty="0">
                <a:solidFill>
                  <a:schemeClr val="tx1"/>
                </a:solidFill>
                <a:latin typeface="+mn-ea"/>
              </a:rPr>
              <a:t>征服</a:t>
            </a:r>
            <a:r>
              <a:rPr lang="zh-CN" altLang="en-US" sz="1800" dirty="0">
                <a:solidFill>
                  <a:schemeClr val="tx1"/>
                </a:solidFill>
                <a:latin typeface="+mn-ea"/>
              </a:rPr>
              <a:t>”，“軍事政府”，“軍事佔領”，等等的概念，構成佔領法</a:t>
            </a:r>
            <a:r>
              <a:rPr lang="zh-TW" altLang="en-US" sz="1800" dirty="0">
                <a:solidFill>
                  <a:schemeClr val="tx1"/>
                </a:solidFill>
                <a:latin typeface="+mn-ea"/>
              </a:rPr>
              <a:t>中</a:t>
            </a:r>
            <a:r>
              <a:rPr lang="zh-CN" altLang="en-US" sz="1800" dirty="0">
                <a:solidFill>
                  <a:schemeClr val="tx1"/>
                </a:solidFill>
                <a:latin typeface="+mn-ea"/>
              </a:rPr>
              <a:t>的重要部分，這些</a:t>
            </a:r>
            <a:r>
              <a:rPr lang="zh-TW" altLang="en-US" sz="1800" dirty="0">
                <a:solidFill>
                  <a:schemeClr val="tx1"/>
                </a:solidFill>
                <a:latin typeface="+mn-ea"/>
              </a:rPr>
              <a:t>都包含在</a:t>
            </a:r>
            <a:r>
              <a:rPr lang="zh-CN" altLang="en-US" sz="1800" dirty="0">
                <a:solidFill>
                  <a:schemeClr val="tx1"/>
                </a:solidFill>
                <a:latin typeface="+mn-ea"/>
              </a:rPr>
              <a:t>在國際</a:t>
            </a:r>
            <a:r>
              <a:rPr lang="zh-TW" altLang="en-US" sz="1800" dirty="0">
                <a:solidFill>
                  <a:schemeClr val="tx1"/>
                </a:solidFill>
                <a:latin typeface="+mn-ea"/>
              </a:rPr>
              <a:t>上承認之</a:t>
            </a:r>
            <a:r>
              <a:rPr lang="zh-CN" altLang="en-US" sz="1800" dirty="0">
                <a:solidFill>
                  <a:schemeClr val="tx1"/>
                </a:solidFill>
                <a:latin typeface="+mn-ea"/>
              </a:rPr>
              <a:t>戰爭</a:t>
            </a:r>
            <a:r>
              <a:rPr lang="zh-TW" altLang="en-US" sz="1800" dirty="0">
                <a:solidFill>
                  <a:schemeClr val="tx1"/>
                </a:solidFill>
                <a:latin typeface="+mn-ea"/>
              </a:rPr>
              <a:t>法中。</a:t>
            </a:r>
            <a:br>
              <a:rPr lang="en-US" sz="1800" dirty="0">
                <a:solidFill>
                  <a:schemeClr val="tx1"/>
                </a:solidFill>
                <a:latin typeface="+mn-ea"/>
              </a:rPr>
            </a:br>
            <a:br>
              <a:rPr lang="en-US" sz="1800" dirty="0">
                <a:solidFill>
                  <a:schemeClr val="tx1"/>
                </a:solidFill>
                <a:latin typeface="+mn-ea"/>
              </a:rPr>
            </a:br>
            <a:r>
              <a:rPr lang="zh-CN" altLang="en-US" sz="1800" dirty="0">
                <a:solidFill>
                  <a:schemeClr val="tx1"/>
                </a:solidFill>
                <a:latin typeface="+mn-ea"/>
              </a:rPr>
              <a:t>任何熟悉這些法律概念的人都會</a:t>
            </a:r>
            <a:r>
              <a:rPr lang="zh-TW" altLang="en-US" sz="1800" dirty="0">
                <a:solidFill>
                  <a:schemeClr val="tx1"/>
                </a:solidFill>
                <a:latin typeface="+mn-ea"/>
              </a:rPr>
              <a:t>了解</a:t>
            </a:r>
            <a:r>
              <a:rPr lang="zh-CN" altLang="en-US" sz="1800" dirty="0">
                <a:solidFill>
                  <a:schemeClr val="tx1"/>
                </a:solidFill>
                <a:latin typeface="+mn-ea"/>
              </a:rPr>
              <a:t>舊金山和約必須指定“（主要）</a:t>
            </a:r>
            <a:r>
              <a:rPr lang="zh-TW" altLang="en-US" sz="1800" dirty="0">
                <a:solidFill>
                  <a:schemeClr val="tx1"/>
                </a:solidFill>
                <a:latin typeface="+mn-ea"/>
              </a:rPr>
              <a:t>軍事</a:t>
            </a:r>
            <a:r>
              <a:rPr lang="zh-CN" altLang="en-US" sz="1800" dirty="0">
                <a:solidFill>
                  <a:schemeClr val="tx1"/>
                </a:solidFill>
                <a:latin typeface="+mn-ea"/>
              </a:rPr>
              <a:t>佔領</a:t>
            </a:r>
            <a:r>
              <a:rPr lang="zh-TW" altLang="en-US" sz="1800" dirty="0">
                <a:solidFill>
                  <a:schemeClr val="tx1"/>
                </a:solidFill>
                <a:latin typeface="+mn-ea"/>
              </a:rPr>
              <a:t>權</a:t>
            </a:r>
            <a:r>
              <a:rPr lang="zh-CN" altLang="en-US" sz="1800" dirty="0">
                <a:solidFill>
                  <a:schemeClr val="tx1"/>
                </a:solidFill>
                <a:latin typeface="+mn-ea"/>
              </a:rPr>
              <a:t>國”，以便</a:t>
            </a:r>
            <a:r>
              <a:rPr lang="zh-TW" altLang="en-US" sz="1800" dirty="0">
                <a:solidFill>
                  <a:schemeClr val="tx1"/>
                </a:solidFill>
                <a:latin typeface="+mn-ea"/>
              </a:rPr>
              <a:t>確定</a:t>
            </a:r>
            <a:r>
              <a:rPr lang="zh-CN" altLang="en-US" sz="1800" dirty="0">
                <a:solidFill>
                  <a:schemeClr val="tx1"/>
                </a:solidFill>
                <a:latin typeface="+mn-ea"/>
              </a:rPr>
              <a:t>哪個國家對</a:t>
            </a:r>
            <a:r>
              <a:rPr lang="zh-TW" altLang="en-US" sz="1800" dirty="0">
                <a:solidFill>
                  <a:schemeClr val="tx1"/>
                </a:solidFill>
                <a:latin typeface="+mn-ea"/>
              </a:rPr>
              <a:t>在</a:t>
            </a:r>
            <a:r>
              <a:rPr lang="zh-CN" altLang="en-US" sz="1800" dirty="0">
                <a:solidFill>
                  <a:schemeClr val="tx1"/>
                </a:solidFill>
                <a:latin typeface="+mn-ea"/>
              </a:rPr>
              <a:t>第</a:t>
            </a:r>
            <a:r>
              <a:rPr lang="en-US" sz="1800" dirty="0">
                <a:solidFill>
                  <a:schemeClr val="tx1"/>
                </a:solidFill>
                <a:latin typeface="+mn-ea"/>
              </a:rPr>
              <a:t>2</a:t>
            </a:r>
            <a:r>
              <a:rPr lang="zh-CN" altLang="en-US" sz="1800" dirty="0">
                <a:solidFill>
                  <a:schemeClr val="tx1"/>
                </a:solidFill>
                <a:latin typeface="+mn-ea"/>
              </a:rPr>
              <a:t>條和第</a:t>
            </a:r>
            <a:r>
              <a:rPr lang="en-US" sz="1800" dirty="0">
                <a:solidFill>
                  <a:schemeClr val="tx1"/>
                </a:solidFill>
                <a:latin typeface="+mn-ea"/>
              </a:rPr>
              <a:t>3</a:t>
            </a:r>
            <a:r>
              <a:rPr lang="zh-CN" altLang="en-US" sz="1800" dirty="0">
                <a:solidFill>
                  <a:schemeClr val="tx1"/>
                </a:solidFill>
                <a:latin typeface="+mn-ea"/>
              </a:rPr>
              <a:t>條中指明的領土負有</a:t>
            </a:r>
            <a:r>
              <a:rPr lang="zh-TW" altLang="en-US" sz="1800" dirty="0">
                <a:solidFill>
                  <a:schemeClr val="tx1"/>
                </a:solidFill>
                <a:latin typeface="+mn-ea"/>
              </a:rPr>
              <a:t>軍事佔領的</a:t>
            </a:r>
            <a:r>
              <a:rPr lang="zh-CN" altLang="en-US" sz="1800" dirty="0">
                <a:solidFill>
                  <a:schemeClr val="tx1"/>
                </a:solidFill>
                <a:latin typeface="+mn-ea"/>
              </a:rPr>
              <a:t>最終責任。</a:t>
            </a:r>
            <a:br>
              <a:rPr lang="en-US" sz="1800" dirty="0">
                <a:solidFill>
                  <a:schemeClr val="tx1"/>
                </a:solidFill>
                <a:latin typeface="+mn-ea"/>
              </a:rPr>
            </a:br>
            <a:br>
              <a:rPr lang="en-US" sz="1800" dirty="0">
                <a:solidFill>
                  <a:schemeClr val="tx1"/>
                </a:solidFill>
                <a:latin typeface="+mn-ea"/>
              </a:rPr>
            </a:br>
            <a:r>
              <a:rPr lang="zh-TW" altLang="en-US" sz="1800" dirty="0">
                <a:solidFill>
                  <a:schemeClr val="tx1"/>
                </a:solidFill>
                <a:latin typeface="+mn-ea"/>
              </a:rPr>
              <a:t>並且</a:t>
            </a:r>
            <a:r>
              <a:rPr lang="zh-CN" altLang="en-US" sz="1800" dirty="0">
                <a:solidFill>
                  <a:schemeClr val="tx1"/>
                </a:solidFill>
                <a:latin typeface="+mn-ea"/>
              </a:rPr>
              <a:t>，</a:t>
            </a:r>
            <a:r>
              <a:rPr lang="zh-TW" altLang="en-US" sz="1800" dirty="0">
                <a:solidFill>
                  <a:schemeClr val="tx1"/>
                </a:solidFill>
                <a:latin typeface="+mn-ea"/>
              </a:rPr>
              <a:t>本</a:t>
            </a:r>
            <a:r>
              <a:rPr lang="zh-CN" altLang="en-US" sz="1800" dirty="0">
                <a:solidFill>
                  <a:schemeClr val="tx1"/>
                </a:solidFill>
                <a:latin typeface="+mn-ea"/>
              </a:rPr>
              <a:t>條款指定美國為“主要佔領國 ”，這表明所有批准</a:t>
            </a:r>
            <a:r>
              <a:rPr lang="zh-TW" altLang="en-US" sz="1800" dirty="0">
                <a:solidFill>
                  <a:schemeClr val="tx1"/>
                </a:solidFill>
                <a:latin typeface="+mn-ea"/>
              </a:rPr>
              <a:t>本</a:t>
            </a:r>
            <a:r>
              <a:rPr lang="zh-CN" altLang="en-US" sz="1800" dirty="0">
                <a:solidFill>
                  <a:schemeClr val="tx1"/>
                </a:solidFill>
                <a:latin typeface="+mn-ea"/>
              </a:rPr>
              <a:t>和約的國家都同意</a:t>
            </a:r>
            <a:r>
              <a:rPr lang="zh-TW" altLang="en-US" sz="1800" dirty="0">
                <a:solidFill>
                  <a:schemeClr val="tx1"/>
                </a:solidFill>
                <a:latin typeface="+mn-ea"/>
              </a:rPr>
              <a:t>由</a:t>
            </a:r>
            <a:r>
              <a:rPr lang="zh-CN" altLang="en-US" sz="1800" dirty="0">
                <a:solidFill>
                  <a:schemeClr val="tx1"/>
                </a:solidFill>
                <a:latin typeface="+mn-ea"/>
              </a:rPr>
              <a:t>美國</a:t>
            </a:r>
            <a:r>
              <a:rPr lang="zh-TW" altLang="en-US" sz="1800" dirty="0">
                <a:solidFill>
                  <a:schemeClr val="tx1"/>
                </a:solidFill>
                <a:latin typeface="+mn-ea"/>
              </a:rPr>
              <a:t>來履行這個角色</a:t>
            </a:r>
            <a:r>
              <a:rPr lang="zh-CN" altLang="en-US" sz="1800" dirty="0">
                <a:solidFill>
                  <a:schemeClr val="tx1"/>
                </a:solidFill>
                <a:latin typeface="+mn-ea"/>
              </a:rPr>
              <a:t>。</a:t>
            </a:r>
            <a:endParaRPr lang="en-US" sz="1800" dirty="0">
              <a:solidFill>
                <a:schemeClr val="tx1"/>
              </a:solidFill>
              <a:latin typeface="+mn-ea"/>
            </a:endParaRPr>
          </a:p>
          <a:p>
            <a:pPr marL="0" algn="l">
              <a:buNone/>
            </a:pPr>
            <a:endParaRPr lang="en-US" sz="1800" dirty="0">
              <a:solidFill>
                <a:schemeClr val="tx1"/>
              </a:solidFill>
              <a:latin typeface="+mn-ea"/>
            </a:endParaRPr>
          </a:p>
        </p:txBody>
      </p:sp>
      <p:sp>
        <p:nvSpPr>
          <p:cNvPr id="4" name="3 CuadroTexto"/>
          <p:cNvSpPr txBox="1"/>
          <p:nvPr/>
        </p:nvSpPr>
        <p:spPr>
          <a:xfrm>
            <a:off x="6804248" y="6021288"/>
            <a:ext cx="2016224" cy="400110"/>
          </a:xfrm>
          <a:prstGeom prst="rect">
            <a:avLst/>
          </a:prstGeom>
          <a:noFill/>
        </p:spPr>
        <p:txBody>
          <a:bodyPr wrap="square" rtlCol="0">
            <a:spAutoFit/>
          </a:bodyPr>
          <a:lstStyle/>
          <a:p>
            <a:pPr algn="r"/>
            <a:r>
              <a:rPr lang="zh-TW" altLang="en-US" sz="2000" i="1" dirty="0">
                <a:ln>
                  <a:solidFill>
                    <a:srgbClr val="00B050"/>
                  </a:solidFill>
                </a:ln>
                <a:solidFill>
                  <a:schemeClr val="accent3">
                    <a:lumMod val="75000"/>
                  </a:schemeClr>
                </a:solidFill>
                <a:effectLst>
                  <a:outerShdw blurRad="38100" dist="38100" dir="2700000" algn="tl">
                    <a:srgbClr val="000000">
                      <a:alpha val="43137"/>
                    </a:srgbClr>
                  </a:outerShdw>
                  <a:reflection blurRad="6350" stA="55000" endA="50" endPos="85000" dir="5400000" sy="-100000" algn="bl" rotWithShape="0"/>
                </a:effectLst>
              </a:rPr>
              <a:t>繼續 </a:t>
            </a:r>
            <a:r>
              <a:rPr lang="en-US" sz="2000" i="1" dirty="0">
                <a:ln>
                  <a:solidFill>
                    <a:srgbClr val="00B050"/>
                  </a:solidFill>
                </a:ln>
                <a:solidFill>
                  <a:schemeClr val="accent3">
                    <a:lumMod val="75000"/>
                  </a:schemeClr>
                </a:solidFill>
                <a:effectLst>
                  <a:outerShdw blurRad="38100" dist="38100" dir="2700000" algn="tl">
                    <a:srgbClr val="000000">
                      <a:alpha val="43137"/>
                    </a:srgbClr>
                  </a:outerShdw>
                  <a:reflection blurRad="6350" stA="55000" endA="50" endPos="85000" dir="5400000" sy="-100000" algn="bl" rotWithShape="0"/>
                </a:effectLst>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zh-TW"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第二十三條注解</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endParaRPr>
          </a:p>
        </p:txBody>
      </p:sp>
      <p:sp>
        <p:nvSpPr>
          <p:cNvPr id="3" name="2 Marcador de contenido"/>
          <p:cNvSpPr>
            <a:spLocks noGrp="1"/>
          </p:cNvSpPr>
          <p:nvPr>
            <p:ph type="subTitle" idx="1"/>
          </p:nvPr>
        </p:nvSpPr>
        <p:spPr>
          <a:xfrm>
            <a:off x="971600" y="1357298"/>
            <a:ext cx="7848872" cy="4857784"/>
          </a:xfrm>
          <a:noFill/>
        </p:spPr>
        <p:txBody>
          <a:bodyPr>
            <a:normAutofit/>
          </a:bodyPr>
          <a:lstStyle/>
          <a:p>
            <a:pPr algn="l"/>
            <a:r>
              <a:rPr lang="zh-CN" altLang="en-US" sz="1800" dirty="0">
                <a:solidFill>
                  <a:schemeClr val="tx1"/>
                </a:solidFill>
                <a:latin typeface="+mn-ea"/>
              </a:rPr>
              <a:t>“主要佔領國”這個術語表</a:t>
            </a:r>
            <a:r>
              <a:rPr lang="zh-TW" altLang="en-US" sz="1800" dirty="0">
                <a:solidFill>
                  <a:schemeClr val="tx1"/>
                </a:solidFill>
                <a:latin typeface="+mn-ea"/>
              </a:rPr>
              <a:t>示</a:t>
            </a:r>
            <a:r>
              <a:rPr lang="zh-CN" altLang="en-US" sz="1800" dirty="0">
                <a:solidFill>
                  <a:schemeClr val="tx1"/>
                </a:solidFill>
                <a:latin typeface="+mn-ea"/>
              </a:rPr>
              <a:t>其它國家的軍事部隊</a:t>
            </a:r>
            <a:r>
              <a:rPr lang="zh-TW" altLang="en-US" sz="1800" dirty="0">
                <a:solidFill>
                  <a:schemeClr val="tx1"/>
                </a:solidFill>
                <a:latin typeface="+mn-ea"/>
              </a:rPr>
              <a:t>可以</a:t>
            </a:r>
            <a:r>
              <a:rPr lang="zh-CN" altLang="en-US" sz="1800" dirty="0">
                <a:solidFill>
                  <a:schemeClr val="tx1"/>
                </a:solidFill>
                <a:latin typeface="+mn-ea"/>
              </a:rPr>
              <a:t>被</a:t>
            </a:r>
            <a:r>
              <a:rPr lang="zh-TW" altLang="en-US" sz="1800" dirty="0">
                <a:solidFill>
                  <a:schemeClr val="tx1"/>
                </a:solidFill>
                <a:latin typeface="+mn-ea"/>
              </a:rPr>
              <a:t>指</a:t>
            </a:r>
            <a:r>
              <a:rPr lang="zh-CN" altLang="en-US" sz="1800" dirty="0">
                <a:solidFill>
                  <a:schemeClr val="tx1"/>
                </a:solidFill>
                <a:latin typeface="+mn-ea"/>
              </a:rPr>
              <a:t>派</a:t>
            </a:r>
            <a:r>
              <a:rPr lang="zh-TW" altLang="en-US" sz="1800" dirty="0">
                <a:solidFill>
                  <a:schemeClr val="tx1"/>
                </a:solidFill>
                <a:latin typeface="+mn-ea"/>
              </a:rPr>
              <a:t>去</a:t>
            </a:r>
            <a:r>
              <a:rPr lang="zh-CN" altLang="en-US" sz="1800" dirty="0">
                <a:solidFill>
                  <a:schemeClr val="tx1"/>
                </a:solidFill>
                <a:latin typeface="+mn-ea"/>
              </a:rPr>
              <a:t>承擔</a:t>
            </a:r>
            <a:r>
              <a:rPr lang="zh-TW" altLang="en-US" sz="1800" dirty="0">
                <a:solidFill>
                  <a:schemeClr val="tx1"/>
                </a:solidFill>
                <a:latin typeface="+mn-ea"/>
              </a:rPr>
              <a:t>特定地區之</a:t>
            </a:r>
            <a:r>
              <a:rPr lang="zh-CN" altLang="en-US" sz="1800" dirty="0">
                <a:solidFill>
                  <a:schemeClr val="tx1"/>
                </a:solidFill>
                <a:latin typeface="+mn-ea"/>
              </a:rPr>
              <a:t>軍事佔領，</a:t>
            </a:r>
            <a:r>
              <a:rPr lang="zh-TW" altLang="en-US" sz="1800" dirty="0">
                <a:solidFill>
                  <a:schemeClr val="tx1"/>
                </a:solidFill>
                <a:latin typeface="+mn-ea"/>
              </a:rPr>
              <a:t>因</a:t>
            </a:r>
            <a:r>
              <a:rPr lang="zh-CN" altLang="en-US" sz="1800" dirty="0">
                <a:solidFill>
                  <a:schemeClr val="tx1"/>
                </a:solidFill>
                <a:latin typeface="+mn-ea"/>
              </a:rPr>
              <a:t>此形成了“</a:t>
            </a:r>
            <a:r>
              <a:rPr lang="zh-TW" altLang="en-US" sz="1800" dirty="0">
                <a:solidFill>
                  <a:schemeClr val="tx1"/>
                </a:solidFill>
                <a:latin typeface="+mn-ea"/>
              </a:rPr>
              <a:t>主要 </a:t>
            </a:r>
            <a:r>
              <a:rPr lang="en-US" sz="1800" dirty="0">
                <a:solidFill>
                  <a:schemeClr val="tx1"/>
                </a:solidFill>
                <a:latin typeface="+mn-ea"/>
              </a:rPr>
              <a:t>-- </a:t>
            </a:r>
            <a:r>
              <a:rPr lang="zh-CN" altLang="en-US" sz="1800" dirty="0">
                <a:solidFill>
                  <a:schemeClr val="tx1"/>
                </a:solidFill>
                <a:latin typeface="+mn-ea"/>
              </a:rPr>
              <a:t>代理關係”</a:t>
            </a:r>
            <a:r>
              <a:rPr lang="zh-TW" altLang="en-US" sz="1800" dirty="0">
                <a:solidFill>
                  <a:schemeClr val="tx1"/>
                </a:solidFill>
                <a:latin typeface="+mn-ea"/>
              </a:rPr>
              <a:t>。</a:t>
            </a:r>
            <a:r>
              <a:rPr lang="zh-CN" altLang="en-US" sz="1800" dirty="0">
                <a:solidFill>
                  <a:schemeClr val="tx1"/>
                </a:solidFill>
                <a:latin typeface="+mn-ea"/>
              </a:rPr>
              <a:t>這正是</a:t>
            </a:r>
            <a:r>
              <a:rPr lang="zh-TW" altLang="en-US" sz="1800" dirty="0">
                <a:solidFill>
                  <a:schemeClr val="tx1"/>
                </a:solidFill>
                <a:latin typeface="+mn-ea"/>
              </a:rPr>
              <a:t>發生在</a:t>
            </a:r>
            <a:r>
              <a:rPr lang="zh-CN" altLang="en-US" sz="1800" dirty="0">
                <a:solidFill>
                  <a:schemeClr val="tx1"/>
                </a:solidFill>
                <a:latin typeface="+mn-ea"/>
              </a:rPr>
              <a:t>台灣的</a:t>
            </a:r>
            <a:r>
              <a:rPr lang="zh-TW" altLang="en-US" sz="1800" dirty="0">
                <a:solidFill>
                  <a:schemeClr val="tx1"/>
                </a:solidFill>
                <a:latin typeface="+mn-ea"/>
              </a:rPr>
              <a:t>情況</a:t>
            </a:r>
            <a:r>
              <a:rPr lang="zh-CN" altLang="en-US" sz="1800" dirty="0">
                <a:solidFill>
                  <a:schemeClr val="tx1"/>
                </a:solidFill>
                <a:latin typeface="+mn-ea"/>
              </a:rPr>
              <a:t>。</a:t>
            </a:r>
            <a:br>
              <a:rPr lang="en-US" sz="1800" dirty="0">
                <a:solidFill>
                  <a:schemeClr val="tx1"/>
                </a:solidFill>
                <a:latin typeface="+mn-ea"/>
              </a:rPr>
            </a:br>
            <a:br>
              <a:rPr lang="en-US" sz="1800" dirty="0">
                <a:solidFill>
                  <a:schemeClr val="tx1"/>
                </a:solidFill>
                <a:latin typeface="+mn-ea"/>
              </a:rPr>
            </a:br>
            <a:r>
              <a:rPr lang="zh-CN" altLang="en-US" sz="1800" dirty="0">
                <a:solidFill>
                  <a:schemeClr val="tx1"/>
                </a:solidFill>
                <a:latin typeface="+mn-ea"/>
              </a:rPr>
              <a:t>我們不可以忘記，</a:t>
            </a:r>
            <a:r>
              <a:rPr lang="zh-TW" altLang="en-US" sz="1800" dirty="0">
                <a:solidFill>
                  <a:schemeClr val="tx1"/>
                </a:solidFill>
                <a:latin typeface="+mn-ea"/>
              </a:rPr>
              <a:t>隨著舊金山和約於</a:t>
            </a:r>
            <a:r>
              <a:rPr lang="en-US" sz="1800" dirty="0">
                <a:solidFill>
                  <a:schemeClr val="tx1"/>
                </a:solidFill>
                <a:latin typeface="+mn-ea"/>
              </a:rPr>
              <a:t>1952</a:t>
            </a:r>
            <a:r>
              <a:rPr lang="zh-CN" altLang="en-US" sz="1800" dirty="0">
                <a:solidFill>
                  <a:schemeClr val="tx1"/>
                </a:solidFill>
                <a:latin typeface="+mn-ea"/>
              </a:rPr>
              <a:t>年</a:t>
            </a:r>
            <a:r>
              <a:rPr lang="en-US" sz="1800" dirty="0">
                <a:solidFill>
                  <a:schemeClr val="tx1"/>
                </a:solidFill>
                <a:latin typeface="+mn-ea"/>
              </a:rPr>
              <a:t>4</a:t>
            </a:r>
            <a:r>
              <a:rPr lang="zh-CN" altLang="en-US" sz="1800" dirty="0">
                <a:solidFill>
                  <a:schemeClr val="tx1"/>
                </a:solidFill>
                <a:latin typeface="+mn-ea"/>
              </a:rPr>
              <a:t>月</a:t>
            </a:r>
            <a:r>
              <a:rPr lang="en-US" sz="1800" dirty="0">
                <a:solidFill>
                  <a:schemeClr val="tx1"/>
                </a:solidFill>
                <a:latin typeface="+mn-ea"/>
              </a:rPr>
              <a:t>28</a:t>
            </a:r>
            <a:r>
              <a:rPr lang="zh-CN" altLang="en-US" sz="1800" dirty="0">
                <a:solidFill>
                  <a:schemeClr val="tx1"/>
                </a:solidFill>
                <a:latin typeface="+mn-ea"/>
              </a:rPr>
              <a:t>日</a:t>
            </a:r>
            <a:r>
              <a:rPr lang="zh-TW" altLang="en-US" sz="1800" dirty="0">
                <a:solidFill>
                  <a:schemeClr val="tx1"/>
                </a:solidFill>
                <a:latin typeface="+mn-ea"/>
              </a:rPr>
              <a:t>生效 </a:t>
            </a:r>
            <a:r>
              <a:rPr lang="zh-CN" altLang="en-US" sz="1800" dirty="0">
                <a:solidFill>
                  <a:schemeClr val="tx1"/>
                </a:solidFill>
                <a:latin typeface="+mn-ea"/>
              </a:rPr>
              <a:t>， </a:t>
            </a:r>
            <a:r>
              <a:rPr lang="zh-TW" altLang="en-US" sz="1800" dirty="0">
                <a:solidFill>
                  <a:schemeClr val="tx1"/>
                </a:solidFill>
                <a:latin typeface="+mn-ea"/>
              </a:rPr>
              <a:t>盟軍為所有有效的目的，已經</a:t>
            </a:r>
            <a:r>
              <a:rPr lang="zh-CN" altLang="en-US" sz="1800" dirty="0">
                <a:solidFill>
                  <a:schemeClr val="tx1"/>
                </a:solidFill>
                <a:latin typeface="+mn-ea"/>
              </a:rPr>
              <a:t>解散了</a:t>
            </a:r>
            <a:r>
              <a:rPr lang="zh-TW" altLang="en-US" sz="1800" dirty="0">
                <a:solidFill>
                  <a:schemeClr val="tx1"/>
                </a:solidFill>
                <a:latin typeface="+mn-ea"/>
              </a:rPr>
              <a:t>，</a:t>
            </a:r>
            <a:r>
              <a:rPr lang="zh-CN" altLang="en-US" sz="1800" dirty="0">
                <a:solidFill>
                  <a:schemeClr val="tx1"/>
                </a:solidFill>
                <a:latin typeface="+mn-ea"/>
              </a:rPr>
              <a:t>然而，美國軍事政府（</a:t>
            </a:r>
            <a:r>
              <a:rPr lang="en-US" sz="1800" dirty="0">
                <a:solidFill>
                  <a:schemeClr val="tx1"/>
                </a:solidFill>
                <a:latin typeface="+mn-ea"/>
              </a:rPr>
              <a:t>USMG</a:t>
            </a:r>
            <a:r>
              <a:rPr lang="zh-CN" altLang="en-US" sz="1800" dirty="0">
                <a:solidFill>
                  <a:schemeClr val="tx1"/>
                </a:solidFill>
                <a:latin typeface="+mn-ea"/>
              </a:rPr>
              <a:t>）的管轄</a:t>
            </a:r>
            <a:r>
              <a:rPr lang="zh-TW" altLang="en-US" sz="1800" dirty="0">
                <a:solidFill>
                  <a:schemeClr val="tx1"/>
                </a:solidFill>
                <a:latin typeface="+mn-ea"/>
              </a:rPr>
              <a:t>權</a:t>
            </a:r>
            <a:r>
              <a:rPr lang="zh-CN" altLang="en-US" sz="1800" dirty="0">
                <a:solidFill>
                  <a:schemeClr val="tx1"/>
                </a:solidFill>
                <a:latin typeface="+mn-ea"/>
              </a:rPr>
              <a:t>仍然繼續</a:t>
            </a:r>
            <a:r>
              <a:rPr lang="zh-TW" altLang="en-US" sz="1800" dirty="0">
                <a:solidFill>
                  <a:schemeClr val="tx1"/>
                </a:solidFill>
                <a:latin typeface="+mn-ea"/>
              </a:rPr>
              <a:t>。 </a:t>
            </a:r>
            <a:r>
              <a:rPr lang="zh-CN" altLang="en-US" sz="1800" dirty="0">
                <a:solidFill>
                  <a:schemeClr val="tx1"/>
                </a:solidFill>
                <a:latin typeface="+mn-ea"/>
              </a:rPr>
              <a:t>從條款</a:t>
            </a:r>
            <a:r>
              <a:rPr lang="en-US" sz="1800" dirty="0">
                <a:solidFill>
                  <a:schemeClr val="tx1"/>
                </a:solidFill>
                <a:latin typeface="+mn-ea"/>
              </a:rPr>
              <a:t>23(a)</a:t>
            </a:r>
            <a:r>
              <a:rPr lang="zh-CN" altLang="en-US" sz="1800" dirty="0">
                <a:solidFill>
                  <a:schemeClr val="tx1"/>
                </a:solidFill>
                <a:latin typeface="+mn-ea"/>
              </a:rPr>
              <a:t>及條款</a:t>
            </a:r>
            <a:r>
              <a:rPr lang="en-US" sz="1800" dirty="0">
                <a:solidFill>
                  <a:schemeClr val="tx1"/>
                </a:solidFill>
                <a:latin typeface="+mn-ea"/>
              </a:rPr>
              <a:t>4(b)</a:t>
            </a:r>
            <a:r>
              <a:rPr lang="zh-CN" altLang="en-US" sz="1800" dirty="0">
                <a:solidFill>
                  <a:schemeClr val="tx1"/>
                </a:solidFill>
                <a:latin typeface="+mn-ea"/>
              </a:rPr>
              <a:t>一併閱讀</a:t>
            </a:r>
            <a:r>
              <a:rPr lang="zh-TW" altLang="en-US" sz="1800" dirty="0">
                <a:solidFill>
                  <a:schemeClr val="tx1"/>
                </a:solidFill>
                <a:latin typeface="+mn-ea"/>
              </a:rPr>
              <a:t>可以得到如此的理解。</a:t>
            </a:r>
            <a:br>
              <a:rPr lang="en-US" sz="1800" dirty="0">
                <a:solidFill>
                  <a:schemeClr val="tx1"/>
                </a:solidFill>
                <a:latin typeface="+mn-ea"/>
              </a:rPr>
            </a:br>
            <a:br>
              <a:rPr lang="en-US" sz="1800" dirty="0">
                <a:solidFill>
                  <a:schemeClr val="tx1"/>
                </a:solidFill>
                <a:latin typeface="+mn-ea"/>
              </a:rPr>
            </a:br>
            <a:r>
              <a:rPr lang="zh-CN" altLang="en-US" sz="1800" dirty="0">
                <a:solidFill>
                  <a:schemeClr val="tx1"/>
                </a:solidFill>
                <a:latin typeface="+mn-ea"/>
              </a:rPr>
              <a:t>從根本上講，台灣是美國</a:t>
            </a:r>
            <a:r>
              <a:rPr lang="zh-TW" altLang="en-US" sz="1800" dirty="0">
                <a:solidFill>
                  <a:schemeClr val="tx1"/>
                </a:solidFill>
                <a:latin typeface="+mn-ea"/>
              </a:rPr>
              <a:t>征服的領土</a:t>
            </a:r>
            <a:r>
              <a:rPr lang="zh-CN" altLang="en-US" sz="1800" dirty="0">
                <a:solidFill>
                  <a:schemeClr val="tx1"/>
                </a:solidFill>
                <a:latin typeface="+mn-ea"/>
              </a:rPr>
              <a:t>，</a:t>
            </a:r>
            <a:r>
              <a:rPr lang="zh-TW" altLang="en-US" sz="1800" dirty="0">
                <a:solidFill>
                  <a:schemeClr val="tx1"/>
                </a:solidFill>
                <a:latin typeface="+mn-ea"/>
              </a:rPr>
              <a:t>在</a:t>
            </a:r>
            <a:r>
              <a:rPr lang="en-US" sz="1800" dirty="0">
                <a:solidFill>
                  <a:schemeClr val="tx1"/>
                </a:solidFill>
                <a:latin typeface="+mn-ea"/>
              </a:rPr>
              <a:t>1945</a:t>
            </a:r>
            <a:r>
              <a:rPr lang="zh-CN" altLang="en-US" sz="1800" dirty="0">
                <a:solidFill>
                  <a:schemeClr val="tx1"/>
                </a:solidFill>
                <a:latin typeface="+mn-ea"/>
              </a:rPr>
              <a:t>年</a:t>
            </a:r>
            <a:r>
              <a:rPr lang="en-US" sz="1800" dirty="0">
                <a:solidFill>
                  <a:schemeClr val="tx1"/>
                </a:solidFill>
                <a:latin typeface="+mn-ea"/>
              </a:rPr>
              <a:t>9</a:t>
            </a:r>
            <a:r>
              <a:rPr lang="zh-CN" altLang="en-US" sz="1800" dirty="0">
                <a:solidFill>
                  <a:schemeClr val="tx1"/>
                </a:solidFill>
                <a:latin typeface="+mn-ea"/>
              </a:rPr>
              <a:t>月</a:t>
            </a:r>
            <a:r>
              <a:rPr lang="en-US" sz="1800" dirty="0">
                <a:solidFill>
                  <a:schemeClr val="tx1"/>
                </a:solidFill>
                <a:latin typeface="+mn-ea"/>
              </a:rPr>
              <a:t>2</a:t>
            </a:r>
            <a:r>
              <a:rPr lang="zh-CN" altLang="en-US" sz="1800" dirty="0">
                <a:solidFill>
                  <a:schemeClr val="tx1"/>
                </a:solidFill>
                <a:latin typeface="+mn-ea"/>
              </a:rPr>
              <a:t>日的一</a:t>
            </a:r>
            <a:r>
              <a:rPr lang="zh-TW" altLang="en-US" sz="1800" dirty="0">
                <a:solidFill>
                  <a:schemeClr val="tx1"/>
                </a:solidFill>
                <a:latin typeface="+mn-ea"/>
              </a:rPr>
              <a:t>般命令第一</a:t>
            </a:r>
            <a:r>
              <a:rPr lang="zh-CN" altLang="en-US" sz="1800" dirty="0">
                <a:solidFill>
                  <a:schemeClr val="tx1"/>
                </a:solidFill>
                <a:latin typeface="+mn-ea"/>
              </a:rPr>
              <a:t>號</a:t>
            </a:r>
            <a:r>
              <a:rPr lang="zh-TW" altLang="en-US" sz="1800" dirty="0">
                <a:solidFill>
                  <a:schemeClr val="tx1"/>
                </a:solidFill>
                <a:latin typeface="+mn-ea"/>
              </a:rPr>
              <a:t>中</a:t>
            </a:r>
            <a:r>
              <a:rPr lang="zh-CN" altLang="en-US" sz="1800" dirty="0">
                <a:solidFill>
                  <a:schemeClr val="tx1"/>
                </a:solidFill>
                <a:latin typeface="+mn-ea"/>
              </a:rPr>
              <a:t>，（最高統帥）</a:t>
            </a:r>
            <a:r>
              <a:rPr lang="zh-TW" altLang="en-US" sz="1800" dirty="0">
                <a:solidFill>
                  <a:schemeClr val="tx1"/>
                </a:solidFill>
                <a:latin typeface="+mn-ea"/>
              </a:rPr>
              <a:t>麥克阿瑟</a:t>
            </a:r>
            <a:r>
              <a:rPr lang="zh-CN" altLang="en-US" sz="1800" dirty="0">
                <a:solidFill>
                  <a:schemeClr val="tx1"/>
                </a:solidFill>
                <a:latin typeface="+mn-ea"/>
              </a:rPr>
              <a:t>將軍</a:t>
            </a:r>
            <a:r>
              <a:rPr lang="zh-TW" altLang="en-US" sz="1800" dirty="0">
                <a:solidFill>
                  <a:schemeClr val="tx1"/>
                </a:solidFill>
                <a:latin typeface="+mn-ea"/>
              </a:rPr>
              <a:t>指派</a:t>
            </a:r>
            <a:r>
              <a:rPr lang="zh-CN" altLang="en-US" sz="1800" dirty="0">
                <a:solidFill>
                  <a:schemeClr val="tx1"/>
                </a:solidFill>
                <a:latin typeface="+mn-ea"/>
              </a:rPr>
              <a:t>蔣介石的軍事部隊前往台灣處理投降儀式，以及其後的行政管理。</a:t>
            </a:r>
            <a:br>
              <a:rPr lang="en-US" sz="1800" dirty="0">
                <a:solidFill>
                  <a:schemeClr val="tx1"/>
                </a:solidFill>
                <a:latin typeface="+mn-ea"/>
              </a:rPr>
            </a:br>
            <a:br>
              <a:rPr lang="en-US" sz="1800" dirty="0">
                <a:solidFill>
                  <a:schemeClr val="tx1"/>
                </a:solidFill>
                <a:latin typeface="+mn-ea"/>
              </a:rPr>
            </a:br>
            <a:r>
              <a:rPr lang="zh-CN" altLang="en-US" sz="1800" dirty="0">
                <a:solidFill>
                  <a:schemeClr val="tx1"/>
                </a:solidFill>
                <a:latin typeface="+mn-ea"/>
              </a:rPr>
              <a:t>根據國際法，這個從</a:t>
            </a:r>
            <a:r>
              <a:rPr lang="en-US" sz="1800" dirty="0">
                <a:solidFill>
                  <a:schemeClr val="tx1"/>
                </a:solidFill>
                <a:latin typeface="+mn-ea"/>
              </a:rPr>
              <a:t>1945</a:t>
            </a:r>
            <a:r>
              <a:rPr lang="zh-CN" altLang="en-US" sz="1800" dirty="0">
                <a:solidFill>
                  <a:schemeClr val="tx1"/>
                </a:solidFill>
                <a:latin typeface="+mn-ea"/>
              </a:rPr>
              <a:t>年</a:t>
            </a:r>
            <a:r>
              <a:rPr lang="en-US" sz="1800" dirty="0">
                <a:solidFill>
                  <a:schemeClr val="tx1"/>
                </a:solidFill>
                <a:latin typeface="+mn-ea"/>
              </a:rPr>
              <a:t>10</a:t>
            </a:r>
            <a:r>
              <a:rPr lang="zh-CN" altLang="en-US" sz="1800" dirty="0">
                <a:solidFill>
                  <a:schemeClr val="tx1"/>
                </a:solidFill>
                <a:latin typeface="+mn-ea"/>
              </a:rPr>
              <a:t>月</a:t>
            </a:r>
            <a:r>
              <a:rPr lang="en-US" sz="1800" dirty="0">
                <a:solidFill>
                  <a:schemeClr val="tx1"/>
                </a:solidFill>
                <a:latin typeface="+mn-ea"/>
              </a:rPr>
              <a:t>25</a:t>
            </a:r>
            <a:r>
              <a:rPr lang="zh-CN" altLang="en-US" sz="1800" dirty="0">
                <a:solidFill>
                  <a:schemeClr val="tx1"/>
                </a:solidFill>
                <a:latin typeface="+mn-ea"/>
              </a:rPr>
              <a:t>日開始的台灣“行政管理”，僅</a:t>
            </a:r>
            <a:r>
              <a:rPr lang="zh-TW" altLang="en-US" sz="1800" dirty="0">
                <a:solidFill>
                  <a:schemeClr val="tx1"/>
                </a:solidFill>
                <a:latin typeface="+mn-ea"/>
              </a:rPr>
              <a:t>能</a:t>
            </a:r>
            <a:r>
              <a:rPr lang="zh-CN" altLang="en-US" sz="1800" dirty="0">
                <a:solidFill>
                  <a:schemeClr val="tx1"/>
                </a:solidFill>
                <a:latin typeface="+mn-ea"/>
              </a:rPr>
              <a:t>被視為軍事佔領</a:t>
            </a:r>
            <a:r>
              <a:rPr lang="zh-TW" altLang="en-US" sz="1800" dirty="0">
                <a:solidFill>
                  <a:schemeClr val="tx1"/>
                </a:solidFill>
                <a:latin typeface="+mn-ea"/>
              </a:rPr>
              <a:t>。可以用一個比喻來說，在</a:t>
            </a:r>
            <a:r>
              <a:rPr lang="zh-CN" altLang="en-US" sz="1800" dirty="0">
                <a:solidFill>
                  <a:schemeClr val="tx1"/>
                </a:solidFill>
                <a:latin typeface="+mn-ea"/>
              </a:rPr>
              <a:t>台灣</a:t>
            </a:r>
            <a:r>
              <a:rPr lang="zh-TW" altLang="en-US" sz="1800" dirty="0">
                <a:solidFill>
                  <a:schemeClr val="tx1"/>
                </a:solidFill>
                <a:latin typeface="+mn-ea"/>
              </a:rPr>
              <a:t>的</a:t>
            </a:r>
            <a:r>
              <a:rPr lang="zh-CN" altLang="en-US" sz="1800" dirty="0">
                <a:solidFill>
                  <a:schemeClr val="tx1"/>
                </a:solidFill>
                <a:latin typeface="+mn-ea"/>
              </a:rPr>
              <a:t>軍事佔領</a:t>
            </a:r>
            <a:r>
              <a:rPr lang="zh-TW" altLang="en-US" sz="1800" dirty="0">
                <a:solidFill>
                  <a:schemeClr val="tx1"/>
                </a:solidFill>
                <a:latin typeface="+mn-ea"/>
              </a:rPr>
              <a:t>中</a:t>
            </a:r>
            <a:r>
              <a:rPr lang="zh-CN" altLang="en-US" sz="1800" dirty="0">
                <a:solidFill>
                  <a:schemeClr val="tx1"/>
                </a:solidFill>
                <a:latin typeface="+mn-ea"/>
              </a:rPr>
              <a:t>，美國是“董事長”，而中華民國（原來由蔣介石領導）是“行政助理”。</a:t>
            </a:r>
            <a:endParaRPr lang="en-US" sz="1800" dirty="0">
              <a:solidFill>
                <a:schemeClr val="tx1"/>
              </a:solidFill>
              <a:latin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zh-CN" altLang="en-US" b="1" dirty="0"/>
              <a:t>第二十五條</a:t>
            </a:r>
            <a:endParaRPr lang="en-US" dirty="0"/>
          </a:p>
        </p:txBody>
      </p:sp>
      <p:sp>
        <p:nvSpPr>
          <p:cNvPr id="3" name="2 Marcador de contenido"/>
          <p:cNvSpPr>
            <a:spLocks noGrp="1"/>
          </p:cNvSpPr>
          <p:nvPr>
            <p:ph idx="1"/>
          </p:nvPr>
        </p:nvSpPr>
        <p:spPr>
          <a:xfrm>
            <a:off x="1115616" y="1928802"/>
            <a:ext cx="6912768" cy="3516422"/>
          </a:xfrm>
          <a:noFill/>
        </p:spPr>
        <p:txBody>
          <a:bodyPr>
            <a:normAutofit/>
          </a:bodyPr>
          <a:lstStyle/>
          <a:p>
            <a:pPr marL="0" indent="-514350" algn="just">
              <a:spcBef>
                <a:spcPts val="0"/>
              </a:spcBef>
              <a:buNone/>
            </a:pPr>
            <a:r>
              <a:rPr lang="zh-CN" altLang="en-US" sz="2000" dirty="0">
                <a:latin typeface="+mj-ea"/>
                <a:ea typeface="+mj-ea"/>
              </a:rPr>
              <a:t>本和約所謂之聯盟國，謂與日本進行戰爭之國家，或依據第</a:t>
            </a:r>
            <a:r>
              <a:rPr lang="en-US" sz="2000" dirty="0">
                <a:latin typeface="+mj-ea"/>
                <a:ea typeface="+mj-ea"/>
              </a:rPr>
              <a:t>23</a:t>
            </a:r>
            <a:r>
              <a:rPr lang="zh-CN" altLang="en-US" sz="2000" dirty="0">
                <a:latin typeface="+mj-ea"/>
                <a:ea typeface="+mj-ea"/>
              </a:rPr>
              <a:t>條所列舉先前為該國一部分領土的國家，而此國家已經簽署並批准本和約者。依據第</a:t>
            </a:r>
            <a:r>
              <a:rPr lang="en-US" sz="2000" dirty="0">
                <a:latin typeface="+mj-ea"/>
                <a:ea typeface="+mj-ea"/>
              </a:rPr>
              <a:t>21</a:t>
            </a:r>
            <a:r>
              <a:rPr lang="zh-CN" altLang="en-US" sz="2000" dirty="0">
                <a:latin typeface="+mj-ea"/>
                <a:ea typeface="+mj-ea"/>
              </a:rPr>
              <a:t>條本和約不授與任何權利</a:t>
            </a:r>
            <a:r>
              <a:rPr lang="zh-TW" altLang="en-US" sz="2000" dirty="0">
                <a:latin typeface="+mj-ea"/>
                <a:ea typeface="+mj-ea"/>
              </a:rPr>
              <a:t>、</a:t>
            </a:r>
            <a:r>
              <a:rPr lang="zh-CN" altLang="en-US" sz="2000" dirty="0">
                <a:latin typeface="+mj-ea"/>
                <a:ea typeface="+mj-ea"/>
              </a:rPr>
              <a:t>所有權</a:t>
            </a:r>
            <a:r>
              <a:rPr lang="zh-TW" altLang="en-US" sz="2000" dirty="0">
                <a:latin typeface="+mj-ea"/>
                <a:ea typeface="+mj-ea"/>
              </a:rPr>
              <a:t>或</a:t>
            </a:r>
            <a:r>
              <a:rPr lang="zh-CN" altLang="en-US" sz="2000" dirty="0">
                <a:latin typeface="+mj-ea"/>
                <a:ea typeface="+mj-ea"/>
              </a:rPr>
              <a:t>利益予非前述聯盟國之任何國家。日本之任何權利</a:t>
            </a:r>
            <a:r>
              <a:rPr lang="zh-TW" altLang="en-US" sz="2000" dirty="0">
                <a:latin typeface="+mj-ea"/>
                <a:ea typeface="+mj-ea"/>
              </a:rPr>
              <a:t>、</a:t>
            </a:r>
            <a:r>
              <a:rPr lang="zh-CN" altLang="en-US" sz="2000" dirty="0">
                <a:latin typeface="+mj-ea"/>
                <a:ea typeface="+mj-ea"/>
              </a:rPr>
              <a:t>所有權</a:t>
            </a:r>
            <a:r>
              <a:rPr lang="zh-TW" altLang="en-US" sz="2000" dirty="0">
                <a:latin typeface="+mj-ea"/>
                <a:ea typeface="+mj-ea"/>
              </a:rPr>
              <a:t>或</a:t>
            </a:r>
            <a:r>
              <a:rPr lang="zh-CN" altLang="en-US" sz="2000" dirty="0">
                <a:latin typeface="+mj-ea"/>
                <a:ea typeface="+mj-ea"/>
              </a:rPr>
              <a:t>利益亦不得為非屬前述之聯盟國，而引用本和約之規定以致於有所減少</a:t>
            </a:r>
            <a:r>
              <a:rPr lang="zh-TW" altLang="en-US" sz="2000" dirty="0">
                <a:latin typeface="+mj-ea"/>
                <a:ea typeface="+mj-ea"/>
              </a:rPr>
              <a:t>、</a:t>
            </a:r>
            <a:r>
              <a:rPr lang="zh-CN" altLang="en-US" sz="2000" dirty="0">
                <a:latin typeface="+mj-ea"/>
                <a:ea typeface="+mj-ea"/>
              </a:rPr>
              <a:t>損害。</a:t>
            </a:r>
            <a:endParaRPr lang="es-ES" sz="2000" dirty="0">
              <a:latin typeface="+mj-ea"/>
              <a:ea typeface="+mj-ea"/>
            </a:endParaRPr>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a:ln w="11430"/>
                <a:solidFill>
                  <a:schemeClr val="tx2">
                    <a:lumMod val="60000"/>
                    <a:lumOff val="40000"/>
                  </a:schemeClr>
                </a:solidFill>
                <a:effectLst>
                  <a:outerShdw blurRad="50800" dist="39000" dir="5460000" algn="tl">
                    <a:srgbClr val="000000">
                      <a:alpha val="38000"/>
                    </a:srgbClr>
                  </a:outerShdw>
                </a:effectLst>
              </a:rPr>
              <a:t>SFPT</a:t>
            </a: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zh-TW"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第二十五條注解</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endParaRPr>
          </a:p>
        </p:txBody>
      </p:sp>
      <p:sp>
        <p:nvSpPr>
          <p:cNvPr id="3" name="2 Marcador de contenido"/>
          <p:cNvSpPr>
            <a:spLocks noGrp="1"/>
          </p:cNvSpPr>
          <p:nvPr>
            <p:ph type="subTitle" idx="1"/>
          </p:nvPr>
        </p:nvSpPr>
        <p:spPr>
          <a:xfrm>
            <a:off x="971600" y="1357298"/>
            <a:ext cx="7848872" cy="4808006"/>
          </a:xfrm>
          <a:noFill/>
        </p:spPr>
        <p:txBody>
          <a:bodyPr>
            <a:normAutofit/>
          </a:bodyPr>
          <a:lstStyle/>
          <a:p>
            <a:pPr algn="l"/>
            <a:r>
              <a:rPr lang="zh-CN" altLang="en-US" sz="1800" dirty="0">
                <a:solidFill>
                  <a:schemeClr val="tx1"/>
                </a:solidFill>
                <a:latin typeface="+mn-ea"/>
              </a:rPr>
              <a:t>由於中華民國和中華人民共和國都不是舊金山和約的簽約國，因</a:t>
            </a:r>
            <a:r>
              <a:rPr lang="zh-TW" altLang="en-US" sz="1800" dirty="0">
                <a:solidFill>
                  <a:schemeClr val="tx1"/>
                </a:solidFill>
                <a:latin typeface="+mn-ea"/>
              </a:rPr>
              <a:t>此</a:t>
            </a:r>
            <a:r>
              <a:rPr lang="zh-CN" altLang="en-US" sz="1800" dirty="0">
                <a:solidFill>
                  <a:schemeClr val="tx1"/>
                </a:solidFill>
                <a:latin typeface="+mn-ea"/>
              </a:rPr>
              <a:t>，他們都不</a:t>
            </a:r>
            <a:r>
              <a:rPr lang="zh-TW" altLang="en-US" sz="1800" dirty="0">
                <a:solidFill>
                  <a:schemeClr val="tx1"/>
                </a:solidFill>
                <a:latin typeface="+mn-ea"/>
              </a:rPr>
              <a:t>被包括在本和約所稱之</a:t>
            </a:r>
            <a:r>
              <a:rPr lang="zh-CN" altLang="en-US" sz="1800" dirty="0">
                <a:solidFill>
                  <a:schemeClr val="tx1"/>
                </a:solidFill>
                <a:latin typeface="+mn-ea"/>
              </a:rPr>
              <a:t>“同盟國”</a:t>
            </a:r>
            <a:r>
              <a:rPr lang="zh-TW" altLang="en-US" sz="1800" dirty="0">
                <a:solidFill>
                  <a:schemeClr val="tx1"/>
                </a:solidFill>
                <a:latin typeface="+mn-ea"/>
              </a:rPr>
              <a:t>中。</a:t>
            </a:r>
            <a:br>
              <a:rPr lang="en-US" sz="1800" dirty="0">
                <a:solidFill>
                  <a:schemeClr val="tx1"/>
                </a:solidFill>
                <a:latin typeface="+mn-ea"/>
              </a:rPr>
            </a:br>
            <a:br>
              <a:rPr lang="en-US" sz="1800" dirty="0">
                <a:solidFill>
                  <a:schemeClr val="tx1"/>
                </a:solidFill>
                <a:latin typeface="+mn-ea"/>
              </a:rPr>
            </a:br>
            <a:r>
              <a:rPr lang="zh-CN" altLang="en-US" sz="1800" dirty="0">
                <a:solidFill>
                  <a:schemeClr val="tx1"/>
                </a:solidFill>
                <a:latin typeface="+mn-ea"/>
              </a:rPr>
              <a:t>為什麼中華民國沒有被邀請簽署和約，可以</a:t>
            </a:r>
            <a:r>
              <a:rPr lang="zh-TW" altLang="en-US" sz="1800" dirty="0">
                <a:solidFill>
                  <a:schemeClr val="tx1"/>
                </a:solidFill>
                <a:latin typeface="+mn-ea"/>
              </a:rPr>
              <a:t>從</a:t>
            </a:r>
            <a:r>
              <a:rPr lang="zh-CN" altLang="en-US" sz="1800" dirty="0">
                <a:solidFill>
                  <a:schemeClr val="tx1"/>
                </a:solidFill>
                <a:latin typeface="+mn-ea"/>
              </a:rPr>
              <a:t>歷史記錄</a:t>
            </a:r>
            <a:r>
              <a:rPr lang="zh-TW" altLang="en-US" sz="1800" dirty="0">
                <a:solidFill>
                  <a:schemeClr val="tx1"/>
                </a:solidFill>
                <a:latin typeface="+mn-ea"/>
              </a:rPr>
              <a:t>的檢視</a:t>
            </a:r>
            <a:r>
              <a:rPr lang="zh-CN" altLang="en-US" sz="1800" dirty="0">
                <a:solidFill>
                  <a:schemeClr val="tx1"/>
                </a:solidFill>
                <a:latin typeface="+mn-ea"/>
              </a:rPr>
              <a:t>中找到令人信服的理由。一</a:t>
            </a:r>
            <a:r>
              <a:rPr lang="zh-TW" altLang="en-US" sz="1800" dirty="0">
                <a:solidFill>
                  <a:schemeClr val="tx1"/>
                </a:solidFill>
                <a:latin typeface="+mn-ea"/>
              </a:rPr>
              <a:t>個值得注意的重點</a:t>
            </a:r>
            <a:r>
              <a:rPr lang="zh-CN" altLang="en-US" sz="1800" dirty="0">
                <a:solidFill>
                  <a:schemeClr val="tx1"/>
                </a:solidFill>
                <a:latin typeface="+mn-ea"/>
              </a:rPr>
              <a:t>是</a:t>
            </a:r>
            <a:r>
              <a:rPr lang="zh-TW" altLang="en-US" sz="1800" dirty="0">
                <a:solidFill>
                  <a:schemeClr val="tx1"/>
                </a:solidFill>
                <a:latin typeface="+mn-ea"/>
              </a:rPr>
              <a:t>要認清</a:t>
            </a:r>
            <a:r>
              <a:rPr lang="zh-CN" altLang="en-US" sz="1800" dirty="0">
                <a:solidFill>
                  <a:schemeClr val="tx1"/>
                </a:solidFill>
                <a:latin typeface="+mn-ea"/>
              </a:rPr>
              <a:t>在</a:t>
            </a:r>
            <a:r>
              <a:rPr lang="en-US" sz="1800" dirty="0">
                <a:solidFill>
                  <a:schemeClr val="tx1"/>
                </a:solidFill>
                <a:latin typeface="+mn-ea"/>
              </a:rPr>
              <a:t>1952</a:t>
            </a:r>
            <a:r>
              <a:rPr lang="zh-CN" altLang="en-US" sz="1800" dirty="0">
                <a:solidFill>
                  <a:schemeClr val="tx1"/>
                </a:solidFill>
                <a:latin typeface="+mn-ea"/>
              </a:rPr>
              <a:t>年</a:t>
            </a:r>
            <a:r>
              <a:rPr lang="en-US" sz="1800" dirty="0">
                <a:solidFill>
                  <a:schemeClr val="tx1"/>
                </a:solidFill>
                <a:latin typeface="+mn-ea"/>
              </a:rPr>
              <a:t>4</a:t>
            </a:r>
            <a:r>
              <a:rPr lang="zh-CN" altLang="en-US" sz="1800" dirty="0">
                <a:solidFill>
                  <a:schemeClr val="tx1"/>
                </a:solidFill>
                <a:latin typeface="+mn-ea"/>
              </a:rPr>
              <a:t>月</a:t>
            </a:r>
            <a:r>
              <a:rPr lang="en-US" sz="1800" dirty="0">
                <a:solidFill>
                  <a:schemeClr val="tx1"/>
                </a:solidFill>
                <a:latin typeface="+mn-ea"/>
              </a:rPr>
              <a:t>28</a:t>
            </a:r>
            <a:r>
              <a:rPr lang="zh-CN" altLang="en-US" sz="1800" dirty="0">
                <a:solidFill>
                  <a:schemeClr val="tx1"/>
                </a:solidFill>
                <a:latin typeface="+mn-ea"/>
              </a:rPr>
              <a:t>日舊金山和約生效之前，台灣仍是日本的主權領土</a:t>
            </a:r>
            <a:r>
              <a:rPr lang="zh-TW" altLang="en-US" sz="1800" dirty="0">
                <a:solidFill>
                  <a:schemeClr val="tx1"/>
                </a:solidFill>
                <a:latin typeface="+mn-ea"/>
              </a:rPr>
              <a:t>。</a:t>
            </a:r>
            <a:r>
              <a:rPr lang="zh-CN" altLang="en-US" sz="1800" dirty="0">
                <a:solidFill>
                  <a:schemeClr val="tx1"/>
                </a:solidFill>
                <a:latin typeface="+mn-ea"/>
              </a:rPr>
              <a:t>因此，當中華民國在</a:t>
            </a:r>
            <a:r>
              <a:rPr lang="en-US" sz="1800" dirty="0">
                <a:solidFill>
                  <a:schemeClr val="tx1"/>
                </a:solidFill>
                <a:latin typeface="+mn-ea"/>
              </a:rPr>
              <a:t>1949</a:t>
            </a:r>
            <a:r>
              <a:rPr lang="zh-CN" altLang="en-US" sz="1800" dirty="0">
                <a:solidFill>
                  <a:schemeClr val="tx1"/>
                </a:solidFill>
                <a:latin typeface="+mn-ea"/>
              </a:rPr>
              <a:t>年</a:t>
            </a:r>
            <a:r>
              <a:rPr lang="en-US" sz="1800" dirty="0">
                <a:solidFill>
                  <a:schemeClr val="tx1"/>
                </a:solidFill>
                <a:latin typeface="+mn-ea"/>
              </a:rPr>
              <a:t>12</a:t>
            </a:r>
            <a:r>
              <a:rPr lang="zh-CN" altLang="en-US" sz="1800" dirty="0">
                <a:solidFill>
                  <a:schemeClr val="tx1"/>
                </a:solidFill>
                <a:latin typeface="+mn-ea"/>
              </a:rPr>
              <a:t>月初將其中央政府遷移到佔領中的台灣時，其實際上已經成為一個流亡政府。</a:t>
            </a:r>
            <a:br>
              <a:rPr lang="en-US" sz="1800" dirty="0">
                <a:solidFill>
                  <a:schemeClr val="tx1"/>
                </a:solidFill>
                <a:latin typeface="+mn-ea"/>
              </a:rPr>
            </a:br>
            <a:br>
              <a:rPr lang="en-US" sz="1800" dirty="0">
                <a:solidFill>
                  <a:schemeClr val="tx1"/>
                </a:solidFill>
                <a:latin typeface="+mn-ea"/>
              </a:rPr>
            </a:br>
            <a:r>
              <a:rPr lang="zh-TW" altLang="en-US" sz="1800" dirty="0">
                <a:solidFill>
                  <a:schemeClr val="tx1"/>
                </a:solidFill>
                <a:latin typeface="+mn-ea"/>
              </a:rPr>
              <a:t>在</a:t>
            </a:r>
            <a:r>
              <a:rPr lang="en-US" sz="1800" dirty="0">
                <a:solidFill>
                  <a:schemeClr val="tx1"/>
                </a:solidFill>
                <a:latin typeface="+mn-ea"/>
              </a:rPr>
              <a:t>1950</a:t>
            </a:r>
            <a:r>
              <a:rPr lang="zh-TW" altLang="en-US" sz="1800" dirty="0">
                <a:solidFill>
                  <a:schemeClr val="tx1"/>
                </a:solidFill>
                <a:latin typeface="+mn-ea"/>
              </a:rPr>
              <a:t>年代初期，特別</a:t>
            </a:r>
            <a:r>
              <a:rPr lang="zh-CN" altLang="en-US" sz="1800" dirty="0">
                <a:solidFill>
                  <a:schemeClr val="tx1"/>
                </a:solidFill>
                <a:latin typeface="+mn-ea"/>
              </a:rPr>
              <a:t>是英國，已經在</a:t>
            </a:r>
            <a:r>
              <a:rPr lang="en-US" sz="1800" dirty="0">
                <a:solidFill>
                  <a:schemeClr val="tx1"/>
                </a:solidFill>
                <a:latin typeface="+mn-ea"/>
              </a:rPr>
              <a:t>1950</a:t>
            </a:r>
            <a:r>
              <a:rPr lang="zh-CN" altLang="en-US" sz="1800" dirty="0">
                <a:solidFill>
                  <a:schemeClr val="tx1"/>
                </a:solidFill>
                <a:latin typeface="+mn-ea"/>
              </a:rPr>
              <a:t>年</a:t>
            </a:r>
            <a:r>
              <a:rPr lang="zh-TW" altLang="en-US" sz="1800" dirty="0">
                <a:solidFill>
                  <a:schemeClr val="tx1"/>
                </a:solidFill>
                <a:latin typeface="+mn-ea"/>
              </a:rPr>
              <a:t>元</a:t>
            </a:r>
            <a:r>
              <a:rPr lang="zh-CN" altLang="en-US" sz="1800" dirty="0">
                <a:solidFill>
                  <a:schemeClr val="tx1"/>
                </a:solidFill>
                <a:latin typeface="+mn-ea"/>
              </a:rPr>
              <a:t>月與中華民國中斷外交關係，不</a:t>
            </a:r>
            <a:r>
              <a:rPr lang="zh-TW" altLang="en-US" sz="1800" dirty="0">
                <a:solidFill>
                  <a:schemeClr val="tx1"/>
                </a:solidFill>
                <a:latin typeface="+mn-ea"/>
              </a:rPr>
              <a:t>願同意</a:t>
            </a:r>
            <a:r>
              <a:rPr lang="zh-CN" altLang="en-US" sz="1800" dirty="0">
                <a:solidFill>
                  <a:schemeClr val="tx1"/>
                </a:solidFill>
                <a:latin typeface="+mn-ea"/>
              </a:rPr>
              <a:t>中華民國</a:t>
            </a:r>
            <a:r>
              <a:rPr lang="zh-TW" altLang="en-US" sz="1800" dirty="0">
                <a:solidFill>
                  <a:schemeClr val="tx1"/>
                </a:solidFill>
                <a:latin typeface="+mn-ea"/>
              </a:rPr>
              <a:t>仍履行著</a:t>
            </a:r>
            <a:r>
              <a:rPr lang="zh-CN" altLang="en-US" sz="1800" dirty="0">
                <a:solidFill>
                  <a:schemeClr val="tx1"/>
                </a:solidFill>
                <a:latin typeface="+mn-ea"/>
              </a:rPr>
              <a:t>“中國唯一的合法政府”</a:t>
            </a:r>
            <a:r>
              <a:rPr lang="zh-TW" altLang="en-US" sz="1800" dirty="0">
                <a:solidFill>
                  <a:schemeClr val="tx1"/>
                </a:solidFill>
                <a:latin typeface="+mn-ea"/>
              </a:rPr>
              <a:t>之角色與。</a:t>
            </a:r>
            <a:r>
              <a:rPr lang="zh-CN" altLang="en-US" sz="1800" dirty="0">
                <a:solidFill>
                  <a:schemeClr val="tx1"/>
                </a:solidFill>
                <a:latin typeface="+mn-ea"/>
              </a:rPr>
              <a:t>作為同盟國的</a:t>
            </a:r>
            <a:r>
              <a:rPr lang="zh-TW" altLang="en-US" sz="1800" dirty="0">
                <a:solidFill>
                  <a:schemeClr val="tx1"/>
                </a:solidFill>
                <a:latin typeface="+mn-ea"/>
              </a:rPr>
              <a:t>一個</a:t>
            </a:r>
            <a:r>
              <a:rPr lang="zh-CN" altLang="en-US" sz="1800" dirty="0">
                <a:solidFill>
                  <a:schemeClr val="tx1"/>
                </a:solidFill>
                <a:latin typeface="+mn-ea"/>
              </a:rPr>
              <a:t>領導成員國，英國強烈反對邀請中華民國參加</a:t>
            </a:r>
            <a:r>
              <a:rPr lang="en-US" sz="1800" dirty="0">
                <a:solidFill>
                  <a:schemeClr val="tx1"/>
                </a:solidFill>
                <a:latin typeface="+mn-ea"/>
              </a:rPr>
              <a:t>1951</a:t>
            </a:r>
            <a:r>
              <a:rPr lang="zh-CN" altLang="en-US" sz="1800" dirty="0">
                <a:solidFill>
                  <a:schemeClr val="tx1"/>
                </a:solidFill>
                <a:latin typeface="+mn-ea"/>
              </a:rPr>
              <a:t>年</a:t>
            </a:r>
            <a:r>
              <a:rPr lang="en-US" sz="1800" dirty="0">
                <a:solidFill>
                  <a:schemeClr val="tx1"/>
                </a:solidFill>
                <a:latin typeface="+mn-ea"/>
              </a:rPr>
              <a:t>9</a:t>
            </a:r>
            <a:r>
              <a:rPr lang="zh-CN" altLang="en-US" sz="1800" dirty="0">
                <a:solidFill>
                  <a:schemeClr val="tx1"/>
                </a:solidFill>
                <a:latin typeface="+mn-ea"/>
              </a:rPr>
              <a:t>月的舊金山和平會議</a:t>
            </a:r>
            <a:r>
              <a:rPr lang="zh-TW" altLang="en-US" sz="1800" dirty="0">
                <a:solidFill>
                  <a:schemeClr val="tx1"/>
                </a:solidFill>
                <a:latin typeface="+mn-ea"/>
              </a:rPr>
              <a:t>。</a:t>
            </a:r>
            <a:r>
              <a:rPr lang="zh-CN" altLang="en-US" sz="1800" dirty="0">
                <a:solidFill>
                  <a:schemeClr val="tx1"/>
                </a:solidFill>
                <a:latin typeface="+mn-ea"/>
              </a:rPr>
              <a:t>儘管中華民國官員耗費大量金錢遊說世界主要國家</a:t>
            </a:r>
            <a:r>
              <a:rPr lang="zh-TW" altLang="en-US" sz="1800" dirty="0">
                <a:solidFill>
                  <a:schemeClr val="tx1"/>
                </a:solidFill>
                <a:latin typeface="+mn-ea"/>
              </a:rPr>
              <a:t>之官員以求</a:t>
            </a:r>
            <a:r>
              <a:rPr lang="zh-CN" altLang="en-US" sz="1800" dirty="0">
                <a:solidFill>
                  <a:schemeClr val="tx1"/>
                </a:solidFill>
                <a:latin typeface="+mn-ea"/>
              </a:rPr>
              <a:t>獲得參加會議的邀請，但最終還是失敗了。</a:t>
            </a:r>
            <a:endParaRPr lang="en-US" sz="1800" dirty="0">
              <a:solidFill>
                <a:schemeClr val="tx1"/>
              </a:solidFill>
              <a:latin typeface="+mn-ea"/>
            </a:endParaRPr>
          </a:p>
          <a:p>
            <a:pPr algn="l"/>
            <a:endParaRPr lang="en-US" sz="1800" dirty="0">
              <a:solidFill>
                <a:schemeClr val="tx1"/>
              </a:solidFill>
              <a:latin typeface="+mn-ea"/>
            </a:endParaRPr>
          </a:p>
          <a:p>
            <a:pPr marL="0" algn="l">
              <a:buNone/>
            </a:pPr>
            <a:endParaRPr lang="en-US" sz="1800" dirty="0">
              <a:solidFill>
                <a:schemeClr val="tx1"/>
              </a:solidFill>
              <a:latin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0" y="692696"/>
            <a:ext cx="9144000" cy="4320480"/>
          </a:xfrm>
          <a:noFill/>
        </p:spPr>
        <p:txBody>
          <a:bodyPr>
            <a:noAutofit/>
          </a:bodyPr>
          <a:lstStyle/>
          <a:p>
            <a:r>
              <a:rPr lang="zh-TW" altLang="en-US" sz="6000" b="1" dirty="0">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感謝您的關注</a:t>
            </a:r>
            <a:br>
              <a:rPr lang="en-US" altLang="zh-TW" sz="6000" b="1" dirty="0">
                <a:effectLst>
                  <a:outerShdw blurRad="38100" dist="38100" dir="2700000" algn="tl">
                    <a:srgbClr val="000000">
                      <a:alpha val="43137"/>
                    </a:srgbClr>
                  </a:outerShdw>
                </a:effectLst>
                <a:latin typeface="SimSun" panose="02010600030101010101" pitchFamily="2" charset="-122"/>
                <a:ea typeface="SimSun" panose="02010600030101010101" pitchFamily="2" charset="-122"/>
              </a:rPr>
            </a:br>
            <a:br>
              <a:rPr lang="en-US" altLang="zh-TW" sz="6000" b="1" dirty="0">
                <a:effectLst>
                  <a:outerShdw blurRad="38100" dist="38100" dir="2700000" algn="tl">
                    <a:srgbClr val="000000">
                      <a:alpha val="43137"/>
                    </a:srgbClr>
                  </a:outerShdw>
                </a:effectLst>
                <a:latin typeface="SimSun" panose="02010600030101010101" pitchFamily="2" charset="-122"/>
                <a:ea typeface="SimSun" panose="02010600030101010101" pitchFamily="2" charset="-122"/>
              </a:rPr>
            </a:br>
            <a:r>
              <a:rPr lang="zh-TW" altLang="en-US" sz="2400" b="1" dirty="0">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亦請參考</a:t>
            </a:r>
            <a:br>
              <a:rPr lang="en-US" altLang="zh-TW" sz="1200" b="1" dirty="0">
                <a:effectLst>
                  <a:outerShdw blurRad="38100" dist="38100" dir="2700000" algn="tl">
                    <a:srgbClr val="000000">
                      <a:alpha val="43137"/>
                    </a:srgbClr>
                  </a:outerShdw>
                </a:effectLst>
                <a:latin typeface="SimSun" panose="02010600030101010101" pitchFamily="2" charset="-122"/>
                <a:ea typeface="SimSun" panose="02010600030101010101" pitchFamily="2" charset="-122"/>
              </a:rPr>
            </a:br>
            <a:r>
              <a:rPr lang="en-US" altLang="zh-TW" sz="2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http://www.twclarify.com/taiwan99/pages/sfpt/</a:t>
            </a:r>
            <a:endParaRPr lang="es-ES" sz="2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9" name="1 Título"/>
          <p:cNvSpPr txBox="1">
            <a:spLocks/>
          </p:cNvSpPr>
          <p:nvPr/>
        </p:nvSpPr>
        <p:spPr>
          <a:xfrm>
            <a:off x="0" y="5013176"/>
            <a:ext cx="9144000" cy="1844824"/>
          </a:xfrm>
          <a:prstGeom prst="rect">
            <a:avLst/>
          </a:prstGeom>
          <a:noFill/>
        </p:spPr>
        <p:txBody>
          <a:bodyPr vert="horz" lIns="91440" tIns="45720" rIns="91440" bIns="45720" rtlCol="0" anchor="ctr">
            <a:noAutofit/>
          </a:bodyPr>
          <a:lstStyle/>
          <a:p>
            <a:pPr lvl="0" algn="r">
              <a:spcBef>
                <a:spcPct val="0"/>
              </a:spcBef>
              <a:defRPr/>
            </a:pPr>
            <a:b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br>
            <a:br>
              <a:rPr kumimoji="0" lang="en-US" sz="4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stellar" pitchFamily="18" charset="0"/>
                <a:ea typeface="+mj-ea"/>
                <a:cs typeface="+mj-cs"/>
              </a:rPr>
            </a:br>
            <a:r>
              <a:rPr kumimoji="0" 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Taiwan‘s Studies Group</a:t>
            </a:r>
            <a:br>
              <a:rPr kumimoji="0" 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br>
            <a:r>
              <a:rPr kumimoji="0" 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201</a:t>
            </a:r>
            <a:r>
              <a:rPr kumimoji="0" lang="en-US" altLang="zh-TW"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6</a:t>
            </a:r>
            <a:r>
              <a:rPr kumimoji="0" 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 </a:t>
            </a:r>
            <a:r>
              <a:rPr kumimoji="0" lang="zh-TW" alt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中文</a:t>
            </a:r>
            <a:r>
              <a:rPr lang="zh-TW" alt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版本</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1.0 </a:t>
            </a:r>
            <a:br>
              <a:rPr lang="en-US" b="1" dirty="0">
                <a:effectLst>
                  <a:outerShdw blurRad="38100" dist="38100" dir="2700000" algn="tl">
                    <a:srgbClr val="000000">
                      <a:alpha val="43137"/>
                    </a:srgbClr>
                  </a:outerShdw>
                </a:effectLst>
                <a:latin typeface="Castellar" pitchFamily="18" charset="0"/>
                <a:ea typeface="+mj-ea"/>
                <a:cs typeface="+mj-cs"/>
              </a:rPr>
            </a:br>
            <a:endParaRPr kumimoji="0" lang="es-ES"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stellar" pitchFamily="18" charset="0"/>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100000">
                <a:schemeClr val="bg1">
                  <a:alpha val="45000"/>
                </a:schemeClr>
              </a:gs>
              <a:gs pos="52000">
                <a:srgbClr val="C00000">
                  <a:alpha val="44000"/>
                </a:srgbClr>
              </a:gs>
              <a:gs pos="12000">
                <a:schemeClr val="tx2">
                  <a:lumMod val="75000"/>
                  <a:alpha val="67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457200" y="274638"/>
            <a:ext cx="8147248" cy="1143000"/>
          </a:xfrm>
        </p:spPr>
        <p:txBody>
          <a:bodyPr>
            <a:noAutofit/>
          </a:bodyPr>
          <a:lstStyle/>
          <a:p>
            <a:pPr algn="l"/>
            <a:r>
              <a:rPr lang="zh-TW" altLang="en-US" sz="3200" b="1" dirty="0">
                <a:solidFill>
                  <a:schemeClr val="bg1"/>
                </a:solidFill>
                <a:effectLst>
                  <a:outerShdw blurRad="38100" dist="38100" dir="2700000" algn="tl">
                    <a:srgbClr val="000000">
                      <a:alpha val="43137"/>
                    </a:srgbClr>
                  </a:outerShdw>
                </a:effectLst>
              </a:rPr>
              <a:t>舊金山和平條約 </a:t>
            </a:r>
            <a:r>
              <a:rPr lang="en-US" altLang="zh-TW" sz="3200" b="1" dirty="0">
                <a:solidFill>
                  <a:schemeClr val="bg1"/>
                </a:solidFill>
                <a:effectLst>
                  <a:outerShdw blurRad="38100" dist="38100" dir="2700000" algn="tl">
                    <a:srgbClr val="000000">
                      <a:alpha val="43137"/>
                    </a:srgbClr>
                  </a:outerShdw>
                </a:effectLst>
              </a:rPr>
              <a:t>(SFPT) </a:t>
            </a:r>
            <a:r>
              <a:rPr lang="zh-TW" altLang="en-US" sz="3200" b="1" dirty="0">
                <a:solidFill>
                  <a:schemeClr val="bg1"/>
                </a:solidFill>
                <a:effectLst>
                  <a:outerShdw blurRad="38100" dist="38100" dir="2700000" algn="tl">
                    <a:srgbClr val="000000">
                      <a:alpha val="43137"/>
                    </a:srgbClr>
                  </a:outerShdw>
                </a:effectLst>
              </a:rPr>
              <a:t>在美國法律上是甚麼位階？</a:t>
            </a:r>
            <a:endParaRPr lang="es-ES" sz="3200" b="1" dirty="0">
              <a:solidFill>
                <a:schemeClr val="bg1"/>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67544" y="1700808"/>
            <a:ext cx="7211144" cy="3096344"/>
          </a:xfrm>
        </p:spPr>
        <p:txBody>
          <a:bodyPr>
            <a:normAutofit/>
          </a:bodyPr>
          <a:lstStyle/>
          <a:p>
            <a:pPr marL="0">
              <a:buNone/>
            </a:pPr>
            <a:r>
              <a:rPr lang="zh-TW" altLang="en-US" sz="2000"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美國憲法第六條規定：本憲法和根據本憲法所制定的合眾國法律，以及根據合眾國的權力已締結或將締結的一切條約，皆為全國的最高法律</a:t>
            </a:r>
            <a:r>
              <a:rPr lang="en-US" altLang="zh-TW" sz="2000"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a:t>
            </a:r>
            <a:r>
              <a:rPr lang="en-US" sz="2000" dirty="0">
                <a:solidFill>
                  <a:schemeClr val="bg1"/>
                </a:solidFill>
                <a:latin typeface="SimSun" panose="02010600030101010101" pitchFamily="2" charset="-122"/>
                <a:ea typeface="SimSun" panose="02010600030101010101" pitchFamily="2" charset="-122"/>
              </a:rPr>
              <a:t>.</a:t>
            </a:r>
            <a:r>
              <a:rPr lang="en-US" altLang="zh-TW" sz="2000"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a:t>
            </a:r>
            <a:r>
              <a:rPr lang="en-US" sz="2000" dirty="0">
                <a:solidFill>
                  <a:schemeClr val="bg1"/>
                </a:solidFill>
                <a:latin typeface="SimSun" panose="02010600030101010101" pitchFamily="2" charset="-122"/>
                <a:ea typeface="SimSun" panose="02010600030101010101" pitchFamily="2" charset="-122"/>
              </a:rPr>
              <a:t>.</a:t>
            </a:r>
            <a:endParaRPr lang="es-ES" sz="2000" dirty="0">
              <a:solidFill>
                <a:schemeClr val="bg1"/>
              </a:solidFill>
              <a:latin typeface="SimSun" panose="02010600030101010101" pitchFamily="2" charset="-122"/>
              <a:ea typeface="SimSun" panose="02010600030101010101" pitchFamily="2" charset="-122"/>
            </a:endParaRPr>
          </a:p>
        </p:txBody>
      </p:sp>
      <p:pic>
        <p:nvPicPr>
          <p:cNvPr id="2050" name="Picture 2" descr="C:\Users\Julian\Documents\Freelancer\PPT Proyect 3\founders.jpg"/>
          <p:cNvPicPr>
            <a:picLocks noChangeAspect="1" noChangeArrowheads="1"/>
          </p:cNvPicPr>
          <p:nvPr/>
        </p:nvPicPr>
        <p:blipFill>
          <a:blip r:embed="rId3" cstate="print"/>
          <a:srcRect/>
          <a:stretch>
            <a:fillRect/>
          </a:stretch>
        </p:blipFill>
        <p:spPr bwMode="auto">
          <a:xfrm>
            <a:off x="1619672" y="3573016"/>
            <a:ext cx="5715000" cy="2857500"/>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404664"/>
            <a:ext cx="9144000" cy="1143000"/>
          </a:xfrm>
        </p:spPr>
        <p:txBody>
          <a:bodyPr>
            <a:noAutofit/>
          </a:bodyPr>
          <a:lstStyle/>
          <a:p>
            <a:r>
              <a:rPr lang="zh-CN" altLang="en-US" b="1" dirty="0"/>
              <a:t>舊金山和約：重要條文和注釋</a:t>
            </a:r>
            <a:endParaRPr lang="en-US" b="1" dirty="0"/>
          </a:p>
        </p:txBody>
      </p:sp>
      <p:pic>
        <p:nvPicPr>
          <p:cNvPr id="3074" name="Picture 2" descr="C:\Users\Julian\Documents\Freelancer\PPT Proyect 3\Yoshida_signs_San_Francisco_Peace_Treaty.jpg"/>
          <p:cNvPicPr>
            <a:picLocks noChangeAspect="1" noChangeArrowheads="1"/>
          </p:cNvPicPr>
          <p:nvPr/>
        </p:nvPicPr>
        <p:blipFill>
          <a:blip r:embed="rId3" cstate="print"/>
          <a:srcRect/>
          <a:stretch>
            <a:fillRect/>
          </a:stretch>
        </p:blipFill>
        <p:spPr bwMode="auto">
          <a:xfrm>
            <a:off x="2339752" y="3140968"/>
            <a:ext cx="4445000" cy="2743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zh-CN" altLang="en-US" b="1" dirty="0"/>
              <a:t>第二條</a:t>
            </a:r>
            <a:endParaRPr lang="en-US" dirty="0"/>
          </a:p>
        </p:txBody>
      </p:sp>
      <p:sp>
        <p:nvSpPr>
          <p:cNvPr id="3" name="2 Marcador de contenido"/>
          <p:cNvSpPr>
            <a:spLocks noGrp="1"/>
          </p:cNvSpPr>
          <p:nvPr>
            <p:ph idx="1"/>
          </p:nvPr>
        </p:nvSpPr>
        <p:spPr>
          <a:xfrm>
            <a:off x="1115616" y="1052736"/>
            <a:ext cx="6768752" cy="5688632"/>
          </a:xfrm>
          <a:noFill/>
        </p:spPr>
        <p:txBody>
          <a:bodyPr>
            <a:normAutofit/>
          </a:bodyPr>
          <a:lstStyle/>
          <a:p>
            <a:pPr algn="just">
              <a:spcBef>
                <a:spcPts val="1800"/>
              </a:spcBef>
              <a:buFont typeface="+mj-lt"/>
              <a:buAutoNum type="alphaLcParenR"/>
            </a:pPr>
            <a:r>
              <a:rPr lang="zh-CN" altLang="en-US" sz="1800" dirty="0">
                <a:latin typeface="+mn-ea"/>
              </a:rPr>
              <a:t>日本承認朝鮮的獨立，並放棄對朝鮮包括濟州島，巨文島與鬱陵島</a:t>
            </a:r>
            <a:r>
              <a:rPr lang="zh-TW" altLang="en-US" sz="1800" dirty="0">
                <a:latin typeface="+mn-ea"/>
              </a:rPr>
              <a:t>的一切權利、</a:t>
            </a:r>
            <a:r>
              <a:rPr lang="zh-CN" altLang="en-US" sz="1800" dirty="0">
                <a:latin typeface="+mn-ea"/>
              </a:rPr>
              <a:t>所有權</a:t>
            </a:r>
            <a:r>
              <a:rPr lang="zh-TW" altLang="en-US" sz="1800" dirty="0">
                <a:latin typeface="+mn-ea"/>
              </a:rPr>
              <a:t>與</a:t>
            </a:r>
            <a:r>
              <a:rPr lang="zh-CN" altLang="en-US" sz="1800" dirty="0">
                <a:latin typeface="+mn-ea"/>
              </a:rPr>
              <a:t>請求權</a:t>
            </a:r>
            <a:r>
              <a:rPr lang="zh-TW" altLang="en-US" sz="1800" dirty="0">
                <a:latin typeface="+mn-ea"/>
              </a:rPr>
              <a:t>。</a:t>
            </a:r>
            <a:br>
              <a:rPr lang="en-US" sz="1800" dirty="0">
                <a:latin typeface="+mn-ea"/>
              </a:rPr>
            </a:br>
            <a:endParaRPr lang="en-US" sz="1800" dirty="0">
              <a:latin typeface="+mn-ea"/>
            </a:endParaRPr>
          </a:p>
          <a:p>
            <a:pPr algn="just">
              <a:spcBef>
                <a:spcPts val="1800"/>
              </a:spcBef>
              <a:buFont typeface="+mj-lt"/>
              <a:buAutoNum type="alphaLcParenR"/>
            </a:pPr>
            <a:r>
              <a:rPr lang="zh-TW" altLang="en-US" sz="1800" dirty="0">
                <a:latin typeface="+mn-ea"/>
              </a:rPr>
              <a:t>日本政府放棄對台灣、澎湖的一切權利、</a:t>
            </a:r>
            <a:r>
              <a:rPr lang="zh-CN" altLang="en-US" sz="1800" dirty="0">
                <a:latin typeface="+mn-ea"/>
              </a:rPr>
              <a:t>所有權</a:t>
            </a:r>
            <a:r>
              <a:rPr lang="zh-TW" altLang="en-US" sz="1800" dirty="0">
                <a:latin typeface="+mn-ea"/>
              </a:rPr>
              <a:t>與</a:t>
            </a:r>
            <a:r>
              <a:rPr lang="zh-CN" altLang="en-US" sz="1800" dirty="0">
                <a:latin typeface="+mn-ea"/>
              </a:rPr>
              <a:t>請求權</a:t>
            </a:r>
            <a:r>
              <a:rPr lang="zh-TW" altLang="en-US" sz="1800" dirty="0">
                <a:latin typeface="+mn-ea"/>
              </a:rPr>
              <a:t>。</a:t>
            </a:r>
            <a:br>
              <a:rPr lang="en-US" sz="1800" dirty="0">
                <a:latin typeface="+mn-ea"/>
              </a:rPr>
            </a:br>
            <a:endParaRPr lang="en-US" sz="1800" dirty="0">
              <a:latin typeface="+mn-ea"/>
            </a:endParaRPr>
          </a:p>
          <a:p>
            <a:pPr algn="just">
              <a:spcBef>
                <a:spcPts val="1800"/>
              </a:spcBef>
              <a:buFont typeface="+mj-lt"/>
              <a:buAutoNum type="alphaLcParenR"/>
            </a:pPr>
            <a:r>
              <a:rPr lang="zh-CN" altLang="en-US" sz="1800" dirty="0">
                <a:latin typeface="+mn-ea"/>
              </a:rPr>
              <a:t>日本放棄對千島群島，</a:t>
            </a:r>
            <a:r>
              <a:rPr lang="zh-TW" altLang="en-US" sz="1800" dirty="0">
                <a:latin typeface="+mn-ea"/>
              </a:rPr>
              <a:t>以及</a:t>
            </a:r>
            <a:r>
              <a:rPr lang="en-US" sz="1800" dirty="0">
                <a:latin typeface="+mn-ea"/>
              </a:rPr>
              <a:t>1905</a:t>
            </a:r>
            <a:r>
              <a:rPr lang="zh-CN" altLang="en-US" sz="1800" dirty="0">
                <a:latin typeface="+mn-ea"/>
              </a:rPr>
              <a:t>年</a:t>
            </a:r>
            <a:r>
              <a:rPr lang="en-US" sz="1800" dirty="0">
                <a:latin typeface="+mn-ea"/>
              </a:rPr>
              <a:t>9</a:t>
            </a:r>
            <a:r>
              <a:rPr lang="zh-CN" altLang="en-US" sz="1800" dirty="0">
                <a:latin typeface="+mn-ea"/>
              </a:rPr>
              <a:t>月</a:t>
            </a:r>
            <a:r>
              <a:rPr lang="en-US" sz="1800" dirty="0">
                <a:latin typeface="+mn-ea"/>
              </a:rPr>
              <a:t>5</a:t>
            </a:r>
            <a:r>
              <a:rPr lang="zh-CN" altLang="en-US" sz="1800" dirty="0">
                <a:latin typeface="+mn-ea"/>
              </a:rPr>
              <a:t>日獲得之庫頁島部分，</a:t>
            </a:r>
            <a:r>
              <a:rPr lang="zh-TW" altLang="en-US" sz="1800" dirty="0">
                <a:latin typeface="+mn-ea"/>
              </a:rPr>
              <a:t>和</a:t>
            </a:r>
            <a:r>
              <a:rPr lang="zh-CN" altLang="en-US" sz="1800" dirty="0">
                <a:latin typeface="+mn-ea"/>
              </a:rPr>
              <a:t>鄰近各島嶼</a:t>
            </a:r>
            <a:r>
              <a:rPr lang="zh-TW" altLang="en-US" sz="1800" dirty="0">
                <a:latin typeface="+mn-ea"/>
              </a:rPr>
              <a:t>的一切權利、</a:t>
            </a:r>
            <a:r>
              <a:rPr lang="zh-CN" altLang="en-US" sz="1800" dirty="0">
                <a:latin typeface="+mn-ea"/>
              </a:rPr>
              <a:t>所有權</a:t>
            </a:r>
            <a:r>
              <a:rPr lang="zh-TW" altLang="en-US" sz="1800" dirty="0">
                <a:latin typeface="+mn-ea"/>
              </a:rPr>
              <a:t>與</a:t>
            </a:r>
            <a:r>
              <a:rPr lang="zh-CN" altLang="en-US" sz="1800" dirty="0">
                <a:latin typeface="+mn-ea"/>
              </a:rPr>
              <a:t>請求權</a:t>
            </a:r>
            <a:r>
              <a:rPr lang="zh-TW" altLang="en-US" sz="1800" dirty="0">
                <a:latin typeface="+mn-ea"/>
              </a:rPr>
              <a:t>。</a:t>
            </a:r>
            <a:br>
              <a:rPr lang="en-US" sz="1800" dirty="0">
                <a:latin typeface="+mn-ea"/>
              </a:rPr>
            </a:br>
            <a:endParaRPr lang="en-US" sz="1800" dirty="0">
              <a:latin typeface="+mn-ea"/>
            </a:endParaRPr>
          </a:p>
          <a:p>
            <a:pPr algn="just">
              <a:spcBef>
                <a:spcPts val="1800"/>
              </a:spcBef>
              <a:buFont typeface="+mj-lt"/>
              <a:buAutoNum type="alphaLcParenR"/>
            </a:pPr>
            <a:r>
              <a:rPr lang="zh-CN" altLang="en-US" sz="1800" dirty="0">
                <a:latin typeface="+mn-ea"/>
              </a:rPr>
              <a:t>日本放棄國際聯盟委任統治相關</a:t>
            </a:r>
            <a:r>
              <a:rPr lang="zh-TW" altLang="en-US" sz="1800" dirty="0">
                <a:latin typeface="+mn-ea"/>
              </a:rPr>
              <a:t>的一切權利、</a:t>
            </a:r>
            <a:r>
              <a:rPr lang="zh-CN" altLang="en-US" sz="1800" dirty="0">
                <a:latin typeface="+mn-ea"/>
              </a:rPr>
              <a:t>所有權</a:t>
            </a:r>
            <a:r>
              <a:rPr lang="zh-TW" altLang="en-US" sz="1800" dirty="0">
                <a:latin typeface="+mn-ea"/>
              </a:rPr>
              <a:t>與</a:t>
            </a:r>
            <a:r>
              <a:rPr lang="zh-CN" altLang="en-US" sz="1800" dirty="0">
                <a:latin typeface="+mn-ea"/>
              </a:rPr>
              <a:t>請求權，同時接受聯合國安全理事會於</a:t>
            </a:r>
            <a:r>
              <a:rPr lang="en-US" sz="1800" dirty="0">
                <a:latin typeface="+mn-ea"/>
              </a:rPr>
              <a:t>1947</a:t>
            </a:r>
            <a:r>
              <a:rPr lang="zh-CN" altLang="en-US" sz="1800" dirty="0">
                <a:latin typeface="+mn-ea"/>
              </a:rPr>
              <a:t>年</a:t>
            </a:r>
            <a:r>
              <a:rPr lang="en-US" sz="1800" dirty="0">
                <a:latin typeface="+mn-ea"/>
              </a:rPr>
              <a:t>4</a:t>
            </a:r>
            <a:r>
              <a:rPr lang="zh-CN" altLang="en-US" sz="1800" dirty="0">
                <a:latin typeface="+mn-ea"/>
              </a:rPr>
              <a:t>月</a:t>
            </a:r>
            <a:r>
              <a:rPr lang="en-US" sz="1800" dirty="0">
                <a:latin typeface="+mn-ea"/>
              </a:rPr>
              <a:t>2</a:t>
            </a:r>
            <a:r>
              <a:rPr lang="zh-CN" altLang="en-US" sz="1800" dirty="0">
                <a:latin typeface="+mn-ea"/>
              </a:rPr>
              <a:t>日所採取有關日本前述太平洋島嶼委任統治地之信託</a:t>
            </a:r>
            <a:r>
              <a:rPr lang="zh-TW" altLang="en-US" sz="1800" dirty="0">
                <a:latin typeface="+mn-ea"/>
              </a:rPr>
              <a:t>統治</a:t>
            </a:r>
            <a:r>
              <a:rPr lang="zh-CN" altLang="en-US" sz="1800" dirty="0">
                <a:latin typeface="+mn-ea"/>
              </a:rPr>
              <a:t>安排。</a:t>
            </a:r>
            <a:br>
              <a:rPr lang="en-US" sz="1800" dirty="0">
                <a:latin typeface="+mn-ea"/>
              </a:rPr>
            </a:br>
            <a:endParaRPr lang="en-US" sz="1800" dirty="0">
              <a:latin typeface="+mn-ea"/>
            </a:endParaRPr>
          </a:p>
          <a:p>
            <a:pPr algn="just">
              <a:spcBef>
                <a:spcPts val="1800"/>
              </a:spcBef>
              <a:buFont typeface="+mj-lt"/>
              <a:buAutoNum type="alphaLcParenR"/>
            </a:pPr>
            <a:r>
              <a:rPr lang="zh-CN" altLang="en-US" sz="1800" dirty="0">
                <a:latin typeface="+mn-ea"/>
              </a:rPr>
              <a:t>日本放棄因為日本國家或</a:t>
            </a:r>
            <a:r>
              <a:rPr lang="zh-TW" altLang="en-US" sz="1800" dirty="0">
                <a:latin typeface="+mn-ea"/>
              </a:rPr>
              <a:t>其</a:t>
            </a:r>
            <a:r>
              <a:rPr lang="zh-CN" altLang="en-US" sz="1800" dirty="0">
                <a:latin typeface="+mn-ea"/>
              </a:rPr>
              <a:t>國民在南極地區活動所衍生之</a:t>
            </a:r>
            <a:r>
              <a:rPr lang="zh-TW" altLang="en-US" sz="1800" dirty="0">
                <a:latin typeface="+mn-ea"/>
              </a:rPr>
              <a:t>一切</a:t>
            </a:r>
            <a:r>
              <a:rPr lang="zh-CN" altLang="en-US" sz="1800" dirty="0">
                <a:latin typeface="+mn-ea"/>
              </a:rPr>
              <a:t>權利</a:t>
            </a:r>
            <a:r>
              <a:rPr lang="zh-TW" altLang="en-US" sz="1800" dirty="0">
                <a:latin typeface="+mn-ea"/>
              </a:rPr>
              <a:t>、</a:t>
            </a:r>
            <a:r>
              <a:rPr lang="zh-CN" altLang="en-US" sz="1800" dirty="0">
                <a:latin typeface="+mn-ea"/>
              </a:rPr>
              <a:t>所有權或利益之請求權。</a:t>
            </a:r>
            <a:endParaRPr lang="en-US" sz="1800" dirty="0">
              <a:latin typeface="+mn-ea"/>
            </a:endParaRPr>
          </a:p>
          <a:p>
            <a:pPr algn="just">
              <a:spcBef>
                <a:spcPts val="1800"/>
              </a:spcBef>
              <a:buFont typeface="+mj-lt"/>
              <a:buAutoNum type="alphaLcParenR"/>
            </a:pPr>
            <a:r>
              <a:rPr lang="zh-CN" altLang="en-US" sz="1800" dirty="0">
                <a:latin typeface="+mn-ea"/>
              </a:rPr>
              <a:t>日本放棄對南沙群島與西沙群島</a:t>
            </a:r>
            <a:r>
              <a:rPr lang="zh-TW" altLang="en-US" sz="1800" dirty="0">
                <a:latin typeface="+mn-ea"/>
              </a:rPr>
              <a:t>的一切權利、</a:t>
            </a:r>
            <a:r>
              <a:rPr lang="zh-CN" altLang="en-US" sz="1800" dirty="0">
                <a:latin typeface="+mn-ea"/>
              </a:rPr>
              <a:t>所有權</a:t>
            </a:r>
            <a:r>
              <a:rPr lang="zh-TW" altLang="en-US" sz="1800" dirty="0">
                <a:latin typeface="+mn-ea"/>
              </a:rPr>
              <a:t>與</a:t>
            </a:r>
            <a:r>
              <a:rPr lang="zh-CN" altLang="en-US" sz="1800" dirty="0">
                <a:latin typeface="+mn-ea"/>
              </a:rPr>
              <a:t>請求權</a:t>
            </a:r>
            <a:r>
              <a:rPr lang="zh-TW" altLang="en-US" sz="1800" dirty="0">
                <a:latin typeface="+mn-ea"/>
              </a:rPr>
              <a:t>。</a:t>
            </a:r>
            <a:endParaRPr lang="es-ES" sz="1800" dirty="0">
              <a:latin typeface="+mn-ea"/>
            </a:endParaRPr>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a:ln w="11430"/>
                <a:solidFill>
                  <a:schemeClr val="tx2">
                    <a:lumMod val="60000"/>
                    <a:lumOff val="40000"/>
                  </a:schemeClr>
                </a:solidFill>
                <a:effectLst>
                  <a:outerShdw blurRad="50800" dist="39000" dir="5460000" algn="tl">
                    <a:srgbClr val="000000">
                      <a:alpha val="38000"/>
                    </a:srgbClr>
                  </a:outerShdw>
                </a:effectLst>
              </a:rPr>
              <a:t>SFPT</a:t>
            </a: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zh-TW"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第二條注解</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endParaRPr>
          </a:p>
        </p:txBody>
      </p:sp>
      <p:sp>
        <p:nvSpPr>
          <p:cNvPr id="3" name="2 Marcador de contenido"/>
          <p:cNvSpPr>
            <a:spLocks noGrp="1"/>
          </p:cNvSpPr>
          <p:nvPr>
            <p:ph type="subTitle" idx="1"/>
          </p:nvPr>
        </p:nvSpPr>
        <p:spPr>
          <a:xfrm>
            <a:off x="971600" y="1357298"/>
            <a:ext cx="7848872" cy="4808006"/>
          </a:xfrm>
          <a:noFill/>
        </p:spPr>
        <p:txBody>
          <a:bodyPr>
            <a:noAutofit/>
          </a:bodyPr>
          <a:lstStyle/>
          <a:p>
            <a:pPr algn="l"/>
            <a:r>
              <a:rPr lang="zh-TW" altLang="en-US" sz="1700" dirty="0">
                <a:solidFill>
                  <a:schemeClr val="tx1"/>
                </a:solidFill>
                <a:latin typeface="SimSun" panose="02010600030101010101" pitchFamily="2" charset="-122"/>
                <a:ea typeface="SimSun" panose="02010600030101010101" pitchFamily="2" charset="-122"/>
              </a:rPr>
              <a:t>在本條款中</a:t>
            </a:r>
            <a:r>
              <a:rPr lang="zh-CN" altLang="en-US" sz="1700" dirty="0">
                <a:solidFill>
                  <a:schemeClr val="tx1"/>
                </a:solidFill>
                <a:latin typeface="SimSun" panose="02010600030101010101" pitchFamily="2" charset="-122"/>
                <a:ea typeface="SimSun" panose="02010600030101010101" pitchFamily="2" charset="-122"/>
              </a:rPr>
              <a:t>，日本放棄</a:t>
            </a:r>
            <a:r>
              <a:rPr lang="zh-TW" altLang="en-US" sz="1700" dirty="0">
                <a:solidFill>
                  <a:schemeClr val="tx1"/>
                </a:solidFill>
                <a:latin typeface="SimSun" panose="02010600030101010101" pitchFamily="2" charset="-122"/>
                <a:ea typeface="SimSun" panose="02010600030101010101" pitchFamily="2" charset="-122"/>
              </a:rPr>
              <a:t>對</a:t>
            </a:r>
            <a:r>
              <a:rPr lang="zh-CN" altLang="en-US" sz="1700" dirty="0">
                <a:solidFill>
                  <a:schemeClr val="tx1"/>
                </a:solidFill>
                <a:latin typeface="SimSun" panose="02010600030101010101" pitchFamily="2" charset="-122"/>
                <a:ea typeface="SimSun" panose="02010600030101010101" pitchFamily="2" charset="-122"/>
              </a:rPr>
              <a:t>台灣的一切權利，但是沒有指定“收</a:t>
            </a:r>
            <a:r>
              <a:rPr lang="zh-TW" altLang="en-US" sz="1700" dirty="0">
                <a:solidFill>
                  <a:schemeClr val="tx1"/>
                </a:solidFill>
                <a:latin typeface="SimSun" panose="02010600030101010101" pitchFamily="2" charset="-122"/>
                <a:ea typeface="SimSun" panose="02010600030101010101" pitchFamily="2" charset="-122"/>
              </a:rPr>
              <a:t>受</a:t>
            </a:r>
            <a:r>
              <a:rPr lang="zh-CN" altLang="en-US" sz="1700" dirty="0">
                <a:solidFill>
                  <a:schemeClr val="tx1"/>
                </a:solidFill>
                <a:latin typeface="SimSun" panose="02010600030101010101" pitchFamily="2" charset="-122"/>
                <a:ea typeface="SimSun" panose="02010600030101010101" pitchFamily="2" charset="-122"/>
              </a:rPr>
              <a:t>國”</a:t>
            </a:r>
            <a:r>
              <a:rPr lang="zh-TW" altLang="en-US" sz="1700" dirty="0">
                <a:solidFill>
                  <a:schemeClr val="tx1"/>
                </a:solidFill>
                <a:latin typeface="SimSun" panose="02010600030101010101" pitchFamily="2" charset="-122"/>
                <a:ea typeface="SimSun" panose="02010600030101010101" pitchFamily="2" charset="-122"/>
              </a:rPr>
              <a:t>。</a:t>
            </a:r>
            <a:r>
              <a:rPr lang="zh-CN" altLang="en-US" sz="1700" dirty="0">
                <a:solidFill>
                  <a:schemeClr val="tx1"/>
                </a:solidFill>
                <a:latin typeface="SimSun" panose="02010600030101010101" pitchFamily="2" charset="-122"/>
                <a:ea typeface="SimSun" panose="02010600030101010101" pitchFamily="2" charset="-122"/>
              </a:rPr>
              <a:t>毫無疑問，台灣並沒有給予“中國”，然而，問題來了：“</a:t>
            </a:r>
            <a:r>
              <a:rPr lang="zh-TW" altLang="en-US" sz="1700" dirty="0">
                <a:solidFill>
                  <a:schemeClr val="tx1"/>
                </a:solidFill>
                <a:latin typeface="SimSun" panose="02010600030101010101" pitchFamily="2" charset="-122"/>
                <a:ea typeface="SimSun" panose="02010600030101010101" pitchFamily="2" charset="-122"/>
              </a:rPr>
              <a:t>本</a:t>
            </a:r>
            <a:r>
              <a:rPr lang="zh-CN" altLang="en-US" sz="1700" dirty="0">
                <a:solidFill>
                  <a:schemeClr val="tx1"/>
                </a:solidFill>
                <a:latin typeface="SimSun" panose="02010600030101010101" pitchFamily="2" charset="-122"/>
                <a:ea typeface="SimSun" panose="02010600030101010101" pitchFamily="2" charset="-122"/>
              </a:rPr>
              <a:t>條文</a:t>
            </a:r>
            <a:r>
              <a:rPr lang="zh-TW" altLang="en-US" sz="1700" dirty="0">
                <a:solidFill>
                  <a:schemeClr val="tx1"/>
                </a:solidFill>
                <a:latin typeface="SimSun" panose="02010600030101010101" pitchFamily="2" charset="-122"/>
                <a:ea typeface="SimSun" panose="02010600030101010101" pitchFamily="2" charset="-122"/>
              </a:rPr>
              <a:t>該如何解讀</a:t>
            </a:r>
            <a:r>
              <a:rPr lang="zh-CN" altLang="en-US" sz="1700" dirty="0">
                <a:solidFill>
                  <a:schemeClr val="tx1"/>
                </a:solidFill>
                <a:latin typeface="SimSun" panose="02010600030101010101" pitchFamily="2" charset="-122"/>
                <a:ea typeface="SimSun" panose="02010600030101010101" pitchFamily="2" charset="-122"/>
              </a:rPr>
              <a:t>？”</a:t>
            </a:r>
            <a:br>
              <a:rPr lang="en-US" sz="1700" dirty="0">
                <a:solidFill>
                  <a:schemeClr val="tx1"/>
                </a:solidFill>
                <a:latin typeface="SimSun" panose="02010600030101010101" pitchFamily="2" charset="-122"/>
                <a:ea typeface="SimSun" panose="02010600030101010101" pitchFamily="2" charset="-122"/>
              </a:rPr>
            </a:br>
            <a:br>
              <a:rPr lang="en-US" sz="1700" dirty="0">
                <a:solidFill>
                  <a:schemeClr val="tx1"/>
                </a:solidFill>
                <a:latin typeface="SimSun" panose="02010600030101010101" pitchFamily="2" charset="-122"/>
                <a:ea typeface="SimSun" panose="02010600030101010101" pitchFamily="2" charset="-122"/>
              </a:rPr>
            </a:br>
            <a:r>
              <a:rPr lang="zh-CN" altLang="en-US" sz="1700" dirty="0">
                <a:solidFill>
                  <a:schemeClr val="tx1"/>
                </a:solidFill>
                <a:latin typeface="SimSun" panose="02010600030101010101" pitchFamily="2" charset="-122"/>
                <a:ea typeface="SimSun" panose="02010600030101010101" pitchFamily="2" charset="-122"/>
              </a:rPr>
              <a:t>一些學者甚至認為，依據本條文的措辭，台灣已成為“遺棄之地”或“無主之地”，可供任何國家</a:t>
            </a:r>
            <a:r>
              <a:rPr lang="zh-TW" altLang="en-US" sz="1700" dirty="0">
                <a:solidFill>
                  <a:schemeClr val="tx1"/>
                </a:solidFill>
                <a:latin typeface="SimSun" panose="02010600030101010101" pitchFamily="2" charset="-122"/>
                <a:ea typeface="SimSun" panose="02010600030101010101" pitchFamily="2" charset="-122"/>
              </a:rPr>
              <a:t>併吞</a:t>
            </a:r>
            <a:r>
              <a:rPr lang="zh-CN" altLang="en-US" sz="1700" dirty="0">
                <a:solidFill>
                  <a:schemeClr val="tx1"/>
                </a:solidFill>
                <a:latin typeface="SimSun" panose="02010600030101010101" pitchFamily="2" charset="-122"/>
                <a:ea typeface="SimSun" panose="02010600030101010101" pitchFamily="2" charset="-122"/>
              </a:rPr>
              <a:t>，然而，這樣的解讀完全忽略了</a:t>
            </a:r>
            <a:r>
              <a:rPr lang="zh-TW" altLang="en-US" sz="1700" dirty="0">
                <a:solidFill>
                  <a:schemeClr val="tx1"/>
                </a:solidFill>
                <a:latin typeface="SimSun" panose="02010600030101010101" pitchFamily="2" charset="-122"/>
                <a:ea typeface="SimSun" panose="02010600030101010101" pitchFamily="2" charset="-122"/>
              </a:rPr>
              <a:t>後拿破崙時代的</a:t>
            </a:r>
            <a:r>
              <a:rPr lang="en-US" sz="1700" dirty="0">
                <a:solidFill>
                  <a:schemeClr val="tx1"/>
                </a:solidFill>
                <a:latin typeface="SimSun" panose="02010600030101010101" pitchFamily="2" charset="-122"/>
                <a:ea typeface="SimSun" panose="02010600030101010101" pitchFamily="2" charset="-122"/>
              </a:rPr>
              <a:t>“</a:t>
            </a:r>
            <a:r>
              <a:rPr lang="zh-TW" altLang="en-US" sz="1700" dirty="0">
                <a:solidFill>
                  <a:schemeClr val="tx1"/>
                </a:solidFill>
                <a:latin typeface="SimSun" panose="02010600030101010101" pitchFamily="2" charset="-122"/>
                <a:ea typeface="SimSun" panose="02010600030101010101" pitchFamily="2" charset="-122"/>
              </a:rPr>
              <a:t>戰爭法</a:t>
            </a:r>
            <a:r>
              <a:rPr lang="en-US" sz="1700" dirty="0">
                <a:solidFill>
                  <a:schemeClr val="tx1"/>
                </a:solidFill>
                <a:latin typeface="SimSun" panose="02010600030101010101" pitchFamily="2" charset="-122"/>
                <a:ea typeface="SimSun" panose="02010600030101010101" pitchFamily="2" charset="-122"/>
              </a:rPr>
              <a:t>”</a:t>
            </a:r>
            <a:r>
              <a:rPr lang="zh-CN" altLang="en-US" sz="1700" dirty="0">
                <a:solidFill>
                  <a:schemeClr val="tx1"/>
                </a:solidFill>
                <a:latin typeface="SimSun" panose="02010600030101010101" pitchFamily="2" charset="-122"/>
                <a:ea typeface="SimSun" panose="02010600030101010101" pitchFamily="2" charset="-122"/>
              </a:rPr>
              <a:t>。</a:t>
            </a:r>
            <a:br>
              <a:rPr lang="en-US" sz="1700" dirty="0">
                <a:solidFill>
                  <a:schemeClr val="tx1"/>
                </a:solidFill>
                <a:latin typeface="SimSun" panose="02010600030101010101" pitchFamily="2" charset="-122"/>
                <a:ea typeface="SimSun" panose="02010600030101010101" pitchFamily="2" charset="-122"/>
              </a:rPr>
            </a:br>
            <a:br>
              <a:rPr lang="en-US" sz="1700" dirty="0">
                <a:solidFill>
                  <a:schemeClr val="tx1"/>
                </a:solidFill>
                <a:latin typeface="SimSun" panose="02010600030101010101" pitchFamily="2" charset="-122"/>
                <a:ea typeface="SimSun" panose="02010600030101010101" pitchFamily="2" charset="-122"/>
              </a:rPr>
            </a:br>
            <a:r>
              <a:rPr lang="zh-CN" altLang="en-US" sz="1700" dirty="0">
                <a:solidFill>
                  <a:schemeClr val="tx1"/>
                </a:solidFill>
                <a:latin typeface="SimSun" panose="02010600030101010101" pitchFamily="2" charset="-122"/>
                <a:ea typeface="SimSun" panose="02010600030101010101" pitchFamily="2" charset="-122"/>
              </a:rPr>
              <a:t>值得注意的是，在</a:t>
            </a:r>
            <a:r>
              <a:rPr lang="en-US" sz="1700" dirty="0">
                <a:solidFill>
                  <a:schemeClr val="tx1"/>
                </a:solidFill>
                <a:latin typeface="SimSun" panose="02010600030101010101" pitchFamily="2" charset="-122"/>
                <a:ea typeface="SimSun" panose="02010600030101010101" pitchFamily="2" charset="-122"/>
              </a:rPr>
              <a:t>1961</a:t>
            </a:r>
            <a:r>
              <a:rPr lang="zh-CN" altLang="en-US" sz="1700" dirty="0">
                <a:solidFill>
                  <a:schemeClr val="tx1"/>
                </a:solidFill>
                <a:latin typeface="SimSun" panose="02010600030101010101" pitchFamily="2" charset="-122"/>
                <a:ea typeface="SimSun" panose="02010600030101010101" pitchFamily="2" charset="-122"/>
              </a:rPr>
              <a:t>年的齊紮克備忘錄和</a:t>
            </a:r>
            <a:r>
              <a:rPr lang="en-US" sz="1700" dirty="0">
                <a:solidFill>
                  <a:schemeClr val="tx1"/>
                </a:solidFill>
                <a:latin typeface="SimSun" panose="02010600030101010101" pitchFamily="2" charset="-122"/>
                <a:ea typeface="SimSun" panose="02010600030101010101" pitchFamily="2" charset="-122"/>
              </a:rPr>
              <a:t>1971</a:t>
            </a:r>
            <a:r>
              <a:rPr lang="zh-CN" altLang="en-US" sz="1700" dirty="0">
                <a:solidFill>
                  <a:schemeClr val="tx1"/>
                </a:solidFill>
                <a:latin typeface="SimSun" panose="02010600030101010101" pitchFamily="2" charset="-122"/>
                <a:ea typeface="SimSun" panose="02010600030101010101" pitchFamily="2" charset="-122"/>
              </a:rPr>
              <a:t>年的斯塔備忘錄裏，美國國務院引用參議院外交關係委員會</a:t>
            </a:r>
            <a:r>
              <a:rPr lang="en-US" sz="1700" dirty="0">
                <a:solidFill>
                  <a:schemeClr val="tx1"/>
                </a:solidFill>
                <a:latin typeface="SimSun" panose="02010600030101010101" pitchFamily="2" charset="-122"/>
                <a:ea typeface="SimSun" panose="02010600030101010101" pitchFamily="2" charset="-122"/>
              </a:rPr>
              <a:t>1952</a:t>
            </a:r>
            <a:r>
              <a:rPr lang="zh-CN" altLang="en-US" sz="1700" dirty="0">
                <a:solidFill>
                  <a:schemeClr val="tx1"/>
                </a:solidFill>
                <a:latin typeface="SimSun" panose="02010600030101010101" pitchFamily="2" charset="-122"/>
                <a:ea typeface="SimSun" panose="02010600030101010101" pitchFamily="2" charset="-122"/>
              </a:rPr>
              <a:t>年</a:t>
            </a:r>
            <a:r>
              <a:rPr lang="en-US" sz="1700" dirty="0">
                <a:solidFill>
                  <a:schemeClr val="tx1"/>
                </a:solidFill>
                <a:latin typeface="SimSun" panose="02010600030101010101" pitchFamily="2" charset="-122"/>
                <a:ea typeface="SimSun" panose="02010600030101010101" pitchFamily="2" charset="-122"/>
              </a:rPr>
              <a:t>2</a:t>
            </a:r>
            <a:r>
              <a:rPr lang="zh-CN" altLang="en-US" sz="1700" dirty="0">
                <a:solidFill>
                  <a:schemeClr val="tx1"/>
                </a:solidFill>
                <a:latin typeface="SimSun" panose="02010600030101010101" pitchFamily="2" charset="-122"/>
                <a:ea typeface="SimSun" panose="02010600030101010101" pitchFamily="2" charset="-122"/>
              </a:rPr>
              <a:t>月</a:t>
            </a:r>
            <a:r>
              <a:rPr lang="en-US" sz="1700" dirty="0">
                <a:solidFill>
                  <a:schemeClr val="tx1"/>
                </a:solidFill>
                <a:latin typeface="SimSun" panose="02010600030101010101" pitchFamily="2" charset="-122"/>
                <a:ea typeface="SimSun" panose="02010600030101010101" pitchFamily="2" charset="-122"/>
              </a:rPr>
              <a:t>14</a:t>
            </a:r>
            <a:r>
              <a:rPr lang="zh-CN" altLang="en-US" sz="1700" dirty="0">
                <a:solidFill>
                  <a:schemeClr val="tx1"/>
                </a:solidFill>
                <a:latin typeface="SimSun" panose="02010600030101010101" pitchFamily="2" charset="-122"/>
                <a:ea typeface="SimSun" panose="02010600030101010101" pitchFamily="2" charset="-122"/>
              </a:rPr>
              <a:t>日的報告，明確指出：</a:t>
            </a:r>
            <a:endParaRPr lang="en-US" sz="1700" dirty="0">
              <a:solidFill>
                <a:schemeClr val="tx1"/>
              </a:solidFill>
              <a:latin typeface="SimSun" panose="02010600030101010101" pitchFamily="2" charset="-122"/>
              <a:ea typeface="SimSun" panose="02010600030101010101" pitchFamily="2" charset="-122"/>
            </a:endParaRPr>
          </a:p>
          <a:p>
            <a:pPr algn="l"/>
            <a:r>
              <a:rPr lang="zh-CN" altLang="en-US" sz="1700" dirty="0">
                <a:solidFill>
                  <a:schemeClr val="tx1"/>
                </a:solidFill>
                <a:latin typeface="標楷體" pitchFamily="65" charset="-120"/>
                <a:ea typeface="標楷體" pitchFamily="65" charset="-120"/>
              </a:rPr>
              <a:t>“</a:t>
            </a:r>
            <a:r>
              <a:rPr lang="zh-TW" altLang="en-US" sz="1700" dirty="0">
                <a:solidFill>
                  <a:schemeClr val="tx1"/>
                </a:solidFill>
                <a:latin typeface="標楷體" pitchFamily="65" charset="-120"/>
                <a:ea typeface="標楷體" pitchFamily="65" charset="-120"/>
              </a:rPr>
              <a:t>很重要的</a:t>
            </a:r>
            <a:r>
              <a:rPr lang="zh-CN" altLang="en-US" sz="1700" dirty="0">
                <a:solidFill>
                  <a:schemeClr val="tx1"/>
                </a:solidFill>
                <a:latin typeface="標楷體" pitchFamily="65" charset="-120"/>
                <a:ea typeface="標楷體" pitchFamily="65" charset="-120"/>
              </a:rPr>
              <a:t>是</a:t>
            </a:r>
            <a:r>
              <a:rPr lang="zh-TW" altLang="en-US" sz="1700" dirty="0">
                <a:solidFill>
                  <a:schemeClr val="tx1"/>
                </a:solidFill>
                <a:latin typeface="標楷體" pitchFamily="65" charset="-120"/>
                <a:ea typeface="標楷體" pitchFamily="65" charset="-120"/>
              </a:rPr>
              <a:t>要記住</a:t>
            </a:r>
            <a:r>
              <a:rPr lang="zh-CN" altLang="en-US" sz="1700" dirty="0">
                <a:solidFill>
                  <a:schemeClr val="tx1"/>
                </a:solidFill>
                <a:latin typeface="標楷體" pitchFamily="65" charset="-120"/>
                <a:ea typeface="標楷體" pitchFamily="65" charset="-120"/>
              </a:rPr>
              <a:t>，第</a:t>
            </a:r>
            <a:r>
              <a:rPr lang="en-US" sz="1700" dirty="0">
                <a:solidFill>
                  <a:schemeClr val="tx1"/>
                </a:solidFill>
                <a:latin typeface="標楷體" pitchFamily="65" charset="-120"/>
                <a:ea typeface="標楷體" pitchFamily="65" charset="-120"/>
              </a:rPr>
              <a:t>2</a:t>
            </a:r>
            <a:r>
              <a:rPr lang="zh-CN" altLang="en-US" sz="1700" dirty="0">
                <a:solidFill>
                  <a:schemeClr val="tx1"/>
                </a:solidFill>
                <a:latin typeface="標楷體" pitchFamily="65" charset="-120"/>
                <a:ea typeface="標楷體" pitchFamily="65" charset="-120"/>
              </a:rPr>
              <a:t>條是</a:t>
            </a:r>
            <a:r>
              <a:rPr lang="zh-TW" altLang="en-US" sz="1700" dirty="0">
                <a:solidFill>
                  <a:schemeClr val="tx1"/>
                </a:solidFill>
                <a:latin typeface="標楷體" pitchFamily="65" charset="-120"/>
                <a:ea typeface="標楷體" pitchFamily="65" charset="-120"/>
              </a:rPr>
              <a:t>一個</a:t>
            </a:r>
            <a:r>
              <a:rPr lang="zh-CN" altLang="en-US" sz="1700" dirty="0">
                <a:solidFill>
                  <a:schemeClr val="tx1"/>
                </a:solidFill>
                <a:latin typeface="標楷體" pitchFamily="65" charset="-120"/>
                <a:ea typeface="標楷體" pitchFamily="65" charset="-120"/>
              </a:rPr>
              <a:t>放棄的條文，對於台灣這個割讓區，和約中並未作出任何有關哪個權力個體將要繼任日本的所有權和領土主權的規定。”</a:t>
            </a:r>
            <a:endParaRPr lang="en-US" sz="1700" dirty="0">
              <a:solidFill>
                <a:schemeClr val="tx1"/>
              </a:solidFill>
              <a:latin typeface="標楷體" pitchFamily="65" charset="-120"/>
              <a:ea typeface="標楷體" pitchFamily="65" charset="-120"/>
            </a:endParaRPr>
          </a:p>
          <a:p>
            <a:pPr algn="l"/>
            <a:br>
              <a:rPr lang="en-US" sz="1700" dirty="0">
                <a:solidFill>
                  <a:schemeClr val="tx1"/>
                </a:solidFill>
                <a:latin typeface="SimSun" panose="02010600030101010101" pitchFamily="2" charset="-122"/>
                <a:ea typeface="SimSun" panose="02010600030101010101" pitchFamily="2" charset="-122"/>
              </a:rPr>
            </a:br>
            <a:br>
              <a:rPr lang="en-US" sz="1700" dirty="0">
                <a:solidFill>
                  <a:schemeClr val="tx1"/>
                </a:solidFill>
                <a:latin typeface="SimSun" panose="02010600030101010101" pitchFamily="2" charset="-122"/>
                <a:ea typeface="SimSun" panose="02010600030101010101" pitchFamily="2" charset="-122"/>
              </a:rPr>
            </a:br>
            <a:r>
              <a:rPr lang="zh-CN" altLang="en-US" sz="1700" dirty="0">
                <a:solidFill>
                  <a:schemeClr val="tx1"/>
                </a:solidFill>
                <a:latin typeface="SimSun" panose="02010600030101010101" pitchFamily="2" charset="-122"/>
                <a:ea typeface="SimSun" panose="02010600030101010101" pitchFamily="2" charset="-122"/>
              </a:rPr>
              <a:t>雖然說，該和約</a:t>
            </a:r>
            <a:r>
              <a:rPr lang="zh-TW" altLang="en-US" sz="1700" dirty="0">
                <a:solidFill>
                  <a:schemeClr val="tx1"/>
                </a:solidFill>
                <a:latin typeface="SimSun" panose="02010600030101010101" pitchFamily="2" charset="-122"/>
                <a:ea typeface="SimSun" panose="02010600030101010101" pitchFamily="2" charset="-122"/>
              </a:rPr>
              <a:t>的確</a:t>
            </a:r>
            <a:r>
              <a:rPr lang="zh-CN" altLang="en-US" sz="1700" dirty="0">
                <a:solidFill>
                  <a:schemeClr val="tx1"/>
                </a:solidFill>
                <a:latin typeface="SimSun" panose="02010600030101010101" pitchFamily="2" charset="-122"/>
                <a:ea typeface="SimSun" panose="02010600030101010101" pitchFamily="2" charset="-122"/>
              </a:rPr>
              <a:t>沒有</a:t>
            </a:r>
            <a:r>
              <a:rPr lang="zh-TW" altLang="en-US" sz="1700" dirty="0">
                <a:solidFill>
                  <a:schemeClr val="tx1"/>
                </a:solidFill>
                <a:latin typeface="SimSun" panose="02010600030101010101" pitchFamily="2" charset="-122"/>
                <a:ea typeface="SimSun" panose="02010600030101010101" pitchFamily="2" charset="-122"/>
              </a:rPr>
              <a:t>做出</a:t>
            </a:r>
            <a:r>
              <a:rPr lang="zh-CN" altLang="en-US" sz="1700" dirty="0">
                <a:solidFill>
                  <a:schemeClr val="tx1"/>
                </a:solidFill>
                <a:latin typeface="SimSun" panose="02010600030101010101" pitchFamily="2" charset="-122"/>
                <a:ea typeface="SimSun" panose="02010600030101010101" pitchFamily="2" charset="-122"/>
              </a:rPr>
              <a:t>台灣</a:t>
            </a:r>
            <a:r>
              <a:rPr lang="zh-TW" altLang="en-US" sz="1700" dirty="0">
                <a:solidFill>
                  <a:schemeClr val="tx1"/>
                </a:solidFill>
                <a:latin typeface="SimSun" panose="02010600030101010101" pitchFamily="2" charset="-122"/>
                <a:ea typeface="SimSun" panose="02010600030101010101" pitchFamily="2" charset="-122"/>
              </a:rPr>
              <a:t>的</a:t>
            </a:r>
            <a:r>
              <a:rPr lang="zh-CN" altLang="en-US" sz="1700" dirty="0">
                <a:solidFill>
                  <a:schemeClr val="tx1"/>
                </a:solidFill>
                <a:latin typeface="SimSun" panose="02010600030101010101" pitchFamily="2" charset="-122"/>
                <a:ea typeface="SimSun" panose="02010600030101010101" pitchFamily="2" charset="-122"/>
              </a:rPr>
              <a:t>“最終處置”，</a:t>
            </a:r>
            <a:r>
              <a:rPr lang="zh-TW" altLang="en-US" sz="1700" dirty="0">
                <a:solidFill>
                  <a:schemeClr val="tx1"/>
                </a:solidFill>
                <a:latin typeface="SimSun" panose="02010600030101010101" pitchFamily="2" charset="-122"/>
                <a:ea typeface="SimSun" panose="02010600030101010101" pitchFamily="2" charset="-122"/>
              </a:rPr>
              <a:t>其實它做了</a:t>
            </a:r>
            <a:r>
              <a:rPr lang="zh-CN" altLang="en-US" sz="1700" dirty="0">
                <a:solidFill>
                  <a:schemeClr val="tx1"/>
                </a:solidFill>
                <a:latin typeface="SimSun" panose="02010600030101010101" pitchFamily="2" charset="-122"/>
                <a:ea typeface="SimSun" panose="02010600030101010101" pitchFamily="2" charset="-122"/>
              </a:rPr>
              <a:t>“暫時處置”。</a:t>
            </a:r>
            <a:r>
              <a:rPr lang="zh-TW" altLang="en-US" sz="1700" dirty="0">
                <a:solidFill>
                  <a:schemeClr val="tx1"/>
                </a:solidFill>
                <a:latin typeface="SimSun" panose="02010600030101010101" pitchFamily="2" charset="-122"/>
                <a:ea typeface="SimSun" panose="02010600030101010101" pitchFamily="2" charset="-122"/>
              </a:rPr>
              <a:t>因認清</a:t>
            </a:r>
            <a:r>
              <a:rPr lang="zh-CN" altLang="en-US" sz="1700" dirty="0">
                <a:solidFill>
                  <a:schemeClr val="tx1"/>
                </a:solidFill>
                <a:latin typeface="SimSun" panose="02010600030101010101" pitchFamily="2" charset="-122"/>
                <a:ea typeface="SimSun" panose="02010600030101010101" pitchFamily="2" charset="-122"/>
              </a:rPr>
              <a:t>美國</a:t>
            </a:r>
            <a:r>
              <a:rPr lang="zh-TW" altLang="en-US" sz="1700" dirty="0">
                <a:solidFill>
                  <a:schemeClr val="tx1"/>
                </a:solidFill>
                <a:latin typeface="SimSun" panose="02010600030101010101" pitchFamily="2" charset="-122"/>
                <a:ea typeface="SimSun" panose="02010600030101010101" pitchFamily="2" charset="-122"/>
              </a:rPr>
              <a:t>的角色是</a:t>
            </a:r>
            <a:r>
              <a:rPr lang="zh-CN" altLang="en-US" sz="1700" dirty="0">
                <a:solidFill>
                  <a:schemeClr val="tx1"/>
                </a:solidFill>
                <a:latin typeface="SimSun" panose="02010600030101010101" pitchFamily="2" charset="-122"/>
                <a:ea typeface="SimSun" panose="02010600030101010101" pitchFamily="2" charset="-122"/>
              </a:rPr>
              <a:t>台灣的征服者，第</a:t>
            </a:r>
            <a:r>
              <a:rPr lang="en-US" sz="1700" dirty="0">
                <a:solidFill>
                  <a:schemeClr val="tx1"/>
                </a:solidFill>
                <a:latin typeface="SimSun" panose="02010600030101010101" pitchFamily="2" charset="-122"/>
                <a:ea typeface="SimSun" panose="02010600030101010101" pitchFamily="2" charset="-122"/>
              </a:rPr>
              <a:t>4</a:t>
            </a:r>
            <a:r>
              <a:rPr lang="zh-CN" altLang="en-US" sz="1700" dirty="0">
                <a:solidFill>
                  <a:schemeClr val="tx1"/>
                </a:solidFill>
                <a:latin typeface="SimSun" panose="02010600030101010101" pitchFamily="2" charset="-122"/>
                <a:ea typeface="SimSun" panose="02010600030101010101" pitchFamily="2" charset="-122"/>
              </a:rPr>
              <a:t>條</a:t>
            </a:r>
            <a:r>
              <a:rPr lang="en-US" sz="1700" dirty="0">
                <a:solidFill>
                  <a:schemeClr val="tx1"/>
                </a:solidFill>
                <a:latin typeface="SimSun" panose="02010600030101010101" pitchFamily="2" charset="-122"/>
                <a:ea typeface="SimSun" panose="02010600030101010101" pitchFamily="2" charset="-122"/>
              </a:rPr>
              <a:t>(b)</a:t>
            </a:r>
            <a:r>
              <a:rPr lang="zh-CN" altLang="en-US" sz="1700" dirty="0">
                <a:solidFill>
                  <a:schemeClr val="tx1"/>
                </a:solidFill>
                <a:latin typeface="SimSun" panose="02010600030101010101" pitchFamily="2" charset="-122"/>
                <a:ea typeface="SimSun" panose="02010600030101010101" pitchFamily="2" charset="-122"/>
              </a:rPr>
              <a:t>已經確認台灣是</a:t>
            </a:r>
            <a:r>
              <a:rPr lang="zh-TW" altLang="en-US" sz="1700" dirty="0">
                <a:solidFill>
                  <a:schemeClr val="tx1"/>
                </a:solidFill>
                <a:latin typeface="SimSun" panose="02010600030101010101" pitchFamily="2" charset="-122"/>
                <a:ea typeface="SimSun" panose="02010600030101010101" pitchFamily="2" charset="-122"/>
              </a:rPr>
              <a:t>在</a:t>
            </a:r>
            <a:r>
              <a:rPr lang="zh-CN" altLang="en-US" sz="1700" dirty="0">
                <a:solidFill>
                  <a:schemeClr val="tx1"/>
                </a:solidFill>
                <a:latin typeface="SimSun" panose="02010600030101010101" pitchFamily="2" charset="-122"/>
                <a:ea typeface="SimSun" panose="02010600030101010101" pitchFamily="2" charset="-122"/>
              </a:rPr>
              <a:t>美國</a:t>
            </a:r>
            <a:r>
              <a:rPr lang="zh-TW" altLang="en-US" sz="1700" dirty="0">
                <a:solidFill>
                  <a:schemeClr val="tx1"/>
                </a:solidFill>
                <a:latin typeface="SimSun" panose="02010600030101010101" pitchFamily="2" charset="-122"/>
                <a:ea typeface="SimSun" panose="02010600030101010101" pitchFamily="2" charset="-122"/>
              </a:rPr>
              <a:t>政府</a:t>
            </a:r>
            <a:r>
              <a:rPr lang="zh-CN" altLang="en-US" sz="1700" dirty="0">
                <a:solidFill>
                  <a:schemeClr val="tx1"/>
                </a:solidFill>
                <a:latin typeface="SimSun" panose="02010600030101010101" pitchFamily="2" charset="-122"/>
                <a:ea typeface="SimSun" panose="02010600030101010101" pitchFamily="2" charset="-122"/>
              </a:rPr>
              <a:t>軍方體系</a:t>
            </a:r>
            <a:r>
              <a:rPr lang="zh-TW" altLang="en-US" sz="1700" dirty="0">
                <a:solidFill>
                  <a:schemeClr val="tx1"/>
                </a:solidFill>
                <a:latin typeface="SimSun" panose="02010600030101010101" pitchFamily="2" charset="-122"/>
                <a:ea typeface="SimSun" panose="02010600030101010101" pitchFamily="2" charset="-122"/>
              </a:rPr>
              <a:t>的管轄之下。這就是</a:t>
            </a:r>
            <a:r>
              <a:rPr lang="en-US" sz="1700" dirty="0">
                <a:solidFill>
                  <a:schemeClr val="tx1"/>
                </a:solidFill>
                <a:latin typeface="SimSun" panose="02010600030101010101" pitchFamily="2" charset="-122"/>
                <a:ea typeface="SimSun" panose="02010600030101010101" pitchFamily="2" charset="-122"/>
              </a:rPr>
              <a:t>USMG (</a:t>
            </a:r>
            <a:r>
              <a:rPr lang="zh-TW" altLang="en-US" sz="1700" dirty="0">
                <a:solidFill>
                  <a:schemeClr val="tx1"/>
                </a:solidFill>
                <a:latin typeface="SimSun" panose="02010600030101010101" pitchFamily="2" charset="-122"/>
                <a:ea typeface="SimSun" panose="02010600030101010101" pitchFamily="2" charset="-122"/>
              </a:rPr>
              <a:t>美國軍事政府</a:t>
            </a:r>
            <a:r>
              <a:rPr lang="en-US" sz="1700" dirty="0">
                <a:solidFill>
                  <a:schemeClr val="tx1"/>
                </a:solidFill>
                <a:latin typeface="SimSun" panose="02010600030101010101" pitchFamily="2" charset="-122"/>
                <a:ea typeface="SimSun" panose="02010600030101010101" pitchFamily="2" charset="-122"/>
              </a:rPr>
              <a:t>)</a:t>
            </a:r>
            <a:r>
              <a:rPr lang="zh-TW" altLang="en-US" sz="1700" dirty="0">
                <a:solidFill>
                  <a:schemeClr val="tx1"/>
                </a:solidFill>
                <a:latin typeface="SimSun" panose="02010600030101010101" pitchFamily="2" charset="-122"/>
                <a:ea typeface="SimSun" panose="02010600030101010101" pitchFamily="2" charset="-122"/>
              </a:rPr>
              <a:t>。</a:t>
            </a:r>
            <a:br>
              <a:rPr lang="en-US" sz="1700" dirty="0">
                <a:solidFill>
                  <a:schemeClr val="tx1"/>
                </a:solidFill>
                <a:latin typeface="SimSun" panose="02010600030101010101" pitchFamily="2" charset="-122"/>
                <a:ea typeface="SimSun" panose="02010600030101010101" pitchFamily="2" charset="-122"/>
              </a:rPr>
            </a:br>
            <a:br>
              <a:rPr lang="en-US" sz="1700" dirty="0">
                <a:solidFill>
                  <a:schemeClr val="tx1"/>
                </a:solidFill>
                <a:latin typeface="SimSun" panose="02010600030101010101" pitchFamily="2" charset="-122"/>
                <a:ea typeface="SimSun" panose="02010600030101010101" pitchFamily="2" charset="-122"/>
              </a:rPr>
            </a:br>
            <a:r>
              <a:rPr lang="zh-CN" altLang="en-US" sz="1700" dirty="0">
                <a:solidFill>
                  <a:schemeClr val="tx1"/>
                </a:solidFill>
                <a:latin typeface="SimSun" panose="02010600030101010101" pitchFamily="2" charset="-122"/>
                <a:ea typeface="SimSun" panose="02010600030101010101" pitchFamily="2" charset="-122"/>
              </a:rPr>
              <a:t>請參見</a:t>
            </a:r>
            <a:r>
              <a:rPr lang="zh-TW" altLang="en-US" sz="1700" dirty="0">
                <a:solidFill>
                  <a:schemeClr val="tx1"/>
                </a:solidFill>
                <a:latin typeface="SimSun" panose="02010600030101010101" pitchFamily="2" charset="-122"/>
                <a:ea typeface="SimSun" panose="02010600030101010101" pitchFamily="2" charset="-122"/>
              </a:rPr>
              <a:t>「割讓」</a:t>
            </a:r>
            <a:r>
              <a:rPr lang="zh-CN" altLang="en-US" sz="1700" dirty="0">
                <a:solidFill>
                  <a:schemeClr val="tx1"/>
                </a:solidFill>
                <a:latin typeface="SimSun" panose="02010600030101010101" pitchFamily="2" charset="-122"/>
                <a:ea typeface="SimSun" panose="02010600030101010101" pitchFamily="2" charset="-122"/>
              </a:rPr>
              <a:t>的定義。</a:t>
            </a:r>
            <a:endParaRPr lang="en-US" sz="1700" dirty="0">
              <a:solidFill>
                <a:schemeClr val="tx1"/>
              </a:solidFill>
              <a:latin typeface="SimSun" panose="02010600030101010101" pitchFamily="2" charset="-122"/>
              <a:ea typeface="SimSun" panose="02010600030101010101" pitchFamily="2" charset="-122"/>
            </a:endParaRPr>
          </a:p>
          <a:p>
            <a:pPr marL="0">
              <a:buNone/>
            </a:pPr>
            <a:endParaRPr lang="en-US" sz="1700" dirty="0">
              <a:solidFill>
                <a:schemeClr val="tx1"/>
              </a:solidFill>
              <a:latin typeface="SimSun" panose="02010600030101010101" pitchFamily="2" charset="-122"/>
              <a:ea typeface="SimSun" panose="02010600030101010101" pitchFamily="2" charset="-122"/>
            </a:endParaRPr>
          </a:p>
          <a:p>
            <a:pPr marL="0">
              <a:buNone/>
            </a:pPr>
            <a:endParaRPr lang="en-US" sz="1700" dirty="0">
              <a:solidFill>
                <a:schemeClr val="tx1"/>
              </a:solidFill>
              <a:latin typeface="SimSun" panose="02010600030101010101" pitchFamily="2" charset="-122"/>
              <a:ea typeface="SimSun" panose="02010600030101010101" pitchFamily="2" charset="-122"/>
            </a:endParaRPr>
          </a:p>
          <a:p>
            <a:pPr marL="0">
              <a:buNone/>
            </a:pPr>
            <a:endParaRPr lang="en-US" sz="1700" dirty="0">
              <a:solidFill>
                <a:schemeClr val="tx1"/>
              </a:solidFill>
              <a:latin typeface="SimSun" panose="02010600030101010101" pitchFamily="2" charset="-122"/>
              <a:ea typeface="SimSun"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3501008"/>
            <a:ext cx="7272808" cy="2160240"/>
          </a:xfrm>
          <a:noFill/>
        </p:spPr>
        <p:txBody>
          <a:bodyPr>
            <a:normAutofit fontScale="92500"/>
          </a:bodyPr>
          <a:lstStyle/>
          <a:p>
            <a:pPr marL="0" algn="ctr">
              <a:buNone/>
            </a:pPr>
            <a:r>
              <a:rPr lang="zh-CN" altLang="en-US" sz="1900" b="1" dirty="0"/>
              <a:t>附</a:t>
            </a:r>
            <a:r>
              <a:rPr lang="zh-TW" altLang="en-US" sz="1900" b="1" dirty="0"/>
              <a:t>註</a:t>
            </a:r>
            <a:r>
              <a:rPr lang="en-US" sz="1900" b="1" dirty="0">
                <a:latin typeface="Cambria" pitchFamily="18" charset="0"/>
              </a:rPr>
              <a:t>:</a:t>
            </a:r>
            <a:r>
              <a:rPr lang="en-US" sz="1900" dirty="0">
                <a:latin typeface="Cambria" pitchFamily="18" charset="0"/>
              </a:rPr>
              <a:t> </a:t>
            </a:r>
          </a:p>
          <a:p>
            <a:pPr marL="0" algn="ctr">
              <a:buNone/>
            </a:pPr>
            <a:endParaRPr lang="en-US" sz="1800" dirty="0">
              <a:latin typeface="Cambria" pitchFamily="18" charset="0"/>
            </a:endParaRPr>
          </a:p>
          <a:p>
            <a:pPr marL="0" indent="0">
              <a:buNone/>
            </a:pPr>
            <a:r>
              <a:rPr lang="zh-CN" altLang="en-US" sz="1900" dirty="0">
                <a:latin typeface="+mj-ea"/>
                <a:ea typeface="+mj-ea"/>
              </a:rPr>
              <a:t>根據以上字典對於</a:t>
            </a:r>
            <a:r>
              <a:rPr lang="en-US" sz="1900" dirty="0">
                <a:latin typeface="+mj-ea"/>
                <a:ea typeface="+mj-ea"/>
              </a:rPr>
              <a:t>[</a:t>
            </a:r>
            <a:r>
              <a:rPr lang="zh-CN" altLang="en-US" sz="1900" dirty="0">
                <a:latin typeface="+mj-ea"/>
                <a:ea typeface="+mj-ea"/>
              </a:rPr>
              <a:t>割讓</a:t>
            </a:r>
            <a:r>
              <a:rPr lang="en-US" sz="1900" dirty="0">
                <a:latin typeface="+mj-ea"/>
                <a:ea typeface="+mj-ea"/>
              </a:rPr>
              <a:t>]</a:t>
            </a:r>
            <a:r>
              <a:rPr lang="zh-TW" altLang="en-US" sz="1900" dirty="0">
                <a:latin typeface="+mj-ea"/>
                <a:ea typeface="+mj-ea"/>
              </a:rPr>
              <a:t>一詞的定義</a:t>
            </a:r>
            <a:r>
              <a:rPr lang="zh-CN" altLang="en-US" sz="1900" dirty="0">
                <a:latin typeface="+mj-ea"/>
                <a:ea typeface="+mj-ea"/>
              </a:rPr>
              <a:t>，</a:t>
            </a:r>
            <a:r>
              <a:rPr lang="zh-TW" altLang="en-US" sz="1900" dirty="0">
                <a:latin typeface="+mj-ea"/>
                <a:ea typeface="+mj-ea"/>
              </a:rPr>
              <a:t>並</a:t>
            </a:r>
            <a:r>
              <a:rPr lang="zh-CN" altLang="en-US" sz="1900" dirty="0">
                <a:latin typeface="+mj-ea"/>
                <a:ea typeface="+mj-ea"/>
              </a:rPr>
              <a:t>沒有嚴格的規定</a:t>
            </a:r>
            <a:r>
              <a:rPr lang="zh-TW" altLang="en-US" sz="1900" dirty="0">
                <a:latin typeface="+mj-ea"/>
                <a:ea typeface="+mj-ea"/>
              </a:rPr>
              <a:t>要指定</a:t>
            </a:r>
            <a:r>
              <a:rPr lang="zh-CN" altLang="en-US" sz="1900" dirty="0">
                <a:latin typeface="+mj-ea"/>
                <a:ea typeface="+mj-ea"/>
              </a:rPr>
              <a:t>一個“收</a:t>
            </a:r>
            <a:r>
              <a:rPr lang="zh-TW" altLang="en-US" sz="1900" dirty="0">
                <a:latin typeface="+mj-ea"/>
                <a:ea typeface="+mj-ea"/>
              </a:rPr>
              <a:t>受</a:t>
            </a:r>
            <a:r>
              <a:rPr lang="zh-CN" altLang="en-US" sz="1900" dirty="0">
                <a:latin typeface="+mj-ea"/>
                <a:ea typeface="+mj-ea"/>
              </a:rPr>
              <a:t>國</a:t>
            </a:r>
            <a:r>
              <a:rPr lang="zh-TW" altLang="en-US" sz="1900" dirty="0">
                <a:latin typeface="+mj-ea"/>
                <a:ea typeface="+mj-ea"/>
              </a:rPr>
              <a:t>＂</a:t>
            </a:r>
            <a:r>
              <a:rPr lang="zh-CN" altLang="en-US" sz="1900" dirty="0">
                <a:latin typeface="+mj-ea"/>
                <a:ea typeface="+mj-ea"/>
              </a:rPr>
              <a:t>來完成割讓</a:t>
            </a:r>
            <a:r>
              <a:rPr lang="zh-TW" altLang="en-US" sz="1900" dirty="0">
                <a:latin typeface="+mj-ea"/>
                <a:ea typeface="+mj-ea"/>
              </a:rPr>
              <a:t>之</a:t>
            </a:r>
            <a:r>
              <a:rPr lang="zh-CN" altLang="en-US" sz="1900" dirty="0">
                <a:latin typeface="+mj-ea"/>
                <a:ea typeface="+mj-ea"/>
              </a:rPr>
              <a:t>行為</a:t>
            </a:r>
            <a:r>
              <a:rPr lang="zh-TW" altLang="en-US" sz="1900" dirty="0">
                <a:latin typeface="+mj-ea"/>
                <a:ea typeface="+mj-ea"/>
              </a:rPr>
              <a:t>，或做出割讓。</a:t>
            </a:r>
            <a:br>
              <a:rPr lang="en-US" sz="1900" dirty="0"/>
            </a:br>
            <a:br>
              <a:rPr lang="en-US" sz="1900" dirty="0">
                <a:latin typeface="Cambria" pitchFamily="18" charset="0"/>
              </a:rPr>
            </a:br>
            <a:br>
              <a:rPr lang="en-US" sz="1900" dirty="0">
                <a:latin typeface="Cambria" pitchFamily="18" charset="0"/>
              </a:rPr>
            </a:br>
            <a:r>
              <a:rPr lang="zh-TW" altLang="en-US" sz="1900" dirty="0"/>
              <a:t>當</a:t>
            </a:r>
            <a:r>
              <a:rPr lang="zh-CN" altLang="en-US" sz="1900" dirty="0"/>
              <a:t>領土被割讓，但沒有指定“接收國”時，</a:t>
            </a:r>
            <a:r>
              <a:rPr lang="zh-TW" altLang="en-US" sz="1900" dirty="0"/>
              <a:t>那就僅稱之為</a:t>
            </a:r>
            <a:r>
              <a:rPr lang="zh-CN" altLang="en-US" sz="1900" dirty="0"/>
              <a:t>“懸空割讓”。</a:t>
            </a:r>
            <a:endParaRPr lang="en-US" sz="1900" dirty="0"/>
          </a:p>
          <a:p>
            <a:endParaRPr lang="es-ES" dirty="0"/>
          </a:p>
        </p:txBody>
      </p:sp>
      <p:sp>
        <p:nvSpPr>
          <p:cNvPr id="4" name="2 Marcador de contenido"/>
          <p:cNvSpPr txBox="1">
            <a:spLocks/>
          </p:cNvSpPr>
          <p:nvPr/>
        </p:nvSpPr>
        <p:spPr>
          <a:xfrm>
            <a:off x="972400" y="1327197"/>
            <a:ext cx="7272008" cy="2160240"/>
          </a:xfrm>
          <a:prstGeom prst="rect">
            <a:avLst/>
          </a:prstGeom>
          <a:noFill/>
        </p:spPr>
        <p:txBody>
          <a:bodyPr vert="horz" lIns="91440" tIns="45720" rIns="91440" bIns="45720" rtlCol="0">
            <a:normAutofit/>
          </a:bodyPr>
          <a:lstStyle/>
          <a:p>
            <a:pPr lvl="0" indent="-342900" algn="ctr">
              <a:spcBef>
                <a:spcPct val="20000"/>
              </a:spcBef>
              <a:defRPr/>
            </a:pPr>
            <a:r>
              <a:rPr lang="zh-CN" altLang="en-US" sz="2400" b="1" dirty="0">
                <a:latin typeface="+mj-ea"/>
                <a:ea typeface="+mj-ea"/>
              </a:rPr>
              <a:t>割讓</a:t>
            </a:r>
            <a:r>
              <a:rPr kumimoji="0" lang="en-US" sz="2000" b="1" i="0" u="none" strike="noStrike" kern="1200" cap="none" spc="0" normalizeH="0" baseline="0" noProof="0" dirty="0">
                <a:ln>
                  <a:noFill/>
                </a:ln>
                <a:solidFill>
                  <a:schemeClr val="tx1"/>
                </a:solidFill>
                <a:effectLst/>
                <a:uLnTx/>
                <a:uFillTx/>
                <a:latin typeface="Cambria" pitchFamily="18" charset="0"/>
                <a:ea typeface="+mn-ea"/>
                <a:cs typeface="+mn-cs"/>
              </a:rPr>
              <a:t>:</a:t>
            </a:r>
            <a:r>
              <a:rPr kumimoji="0" lang="en-US" sz="2000" b="0" i="0" u="none" strike="noStrike" kern="1200" cap="none" spc="0" normalizeH="0" baseline="0" noProof="0" dirty="0">
                <a:ln>
                  <a:noFill/>
                </a:ln>
                <a:solidFill>
                  <a:schemeClr val="tx1"/>
                </a:solidFill>
                <a:effectLst/>
                <a:uLnTx/>
                <a:uFillTx/>
                <a:latin typeface="Cambria" pitchFamily="18" charset="0"/>
                <a:ea typeface="+mn-ea"/>
                <a:cs typeface="+mn-cs"/>
              </a:rPr>
              <a:t> </a:t>
            </a:r>
          </a:p>
          <a:p>
            <a:pPr marL="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100" b="0" i="0" u="none" strike="noStrike" kern="1200" cap="none" spc="0" normalizeH="0" baseline="0" noProof="0" dirty="0">
              <a:ln>
                <a:noFill/>
              </a:ln>
              <a:solidFill>
                <a:schemeClr val="tx1"/>
              </a:solidFill>
              <a:effectLst/>
              <a:uLnTx/>
              <a:uFillTx/>
              <a:latin typeface="Cambria" pitchFamily="18" charset="0"/>
              <a:ea typeface="+mn-ea"/>
              <a:cs typeface="+mn-cs"/>
            </a:endParaRPr>
          </a:p>
          <a:p>
            <a:pPr lvl="0" indent="-342900">
              <a:spcBef>
                <a:spcPct val="20000"/>
              </a:spcBef>
              <a:defRPr/>
            </a:pPr>
            <a:r>
              <a:rPr lang="en-US" dirty="0"/>
              <a:t>(1)</a:t>
            </a:r>
            <a:r>
              <a:rPr lang="zh-CN" altLang="en-US" dirty="0"/>
              <a:t>放棄所有權，</a:t>
            </a:r>
            <a:r>
              <a:rPr lang="zh-TW" altLang="en-US" dirty="0"/>
              <a:t>特別是以</a:t>
            </a:r>
            <a:r>
              <a:rPr lang="zh-CN" altLang="en-US" dirty="0"/>
              <a:t>條約</a:t>
            </a:r>
            <a:r>
              <a:rPr lang="zh-TW" altLang="en-US" dirty="0"/>
              <a:t>的方式</a:t>
            </a:r>
            <a:r>
              <a:rPr lang="zh-CN" altLang="en-US" dirty="0"/>
              <a:t>；</a:t>
            </a:r>
            <a:r>
              <a:rPr lang="en-US" dirty="0"/>
              <a:t> (2)</a:t>
            </a:r>
            <a:r>
              <a:rPr lang="zh-CN" altLang="en-US" dirty="0"/>
              <a:t>對於特定的領土或其他財產，轉讓控制權或主權，</a:t>
            </a:r>
            <a:r>
              <a:rPr lang="zh-TW" altLang="en-US" dirty="0"/>
              <a:t>特別是以</a:t>
            </a:r>
            <a:r>
              <a:rPr lang="zh-CN" altLang="en-US" dirty="0"/>
              <a:t>條約</a:t>
            </a:r>
            <a:r>
              <a:rPr lang="zh-TW" altLang="en-US" dirty="0"/>
              <a:t>的方式</a:t>
            </a:r>
            <a:r>
              <a:rPr lang="zh-CN" altLang="en-US" dirty="0"/>
              <a:t>；</a:t>
            </a:r>
            <a:r>
              <a:rPr lang="en-US" dirty="0"/>
              <a:t> (3)</a:t>
            </a:r>
            <a:r>
              <a:rPr lang="zh-CN" altLang="en-US" dirty="0"/>
              <a:t>放棄某些利益，例如土地，權利或權力；</a:t>
            </a:r>
            <a:r>
              <a:rPr lang="en-US" dirty="0"/>
              <a:t> (4) [</a:t>
            </a:r>
            <a:r>
              <a:rPr lang="zh-TW" altLang="en-US" dirty="0"/>
              <a:t>名詞</a:t>
            </a:r>
            <a:r>
              <a:rPr lang="en-US" dirty="0"/>
              <a:t>]</a:t>
            </a:r>
            <a:r>
              <a:rPr lang="zh-TW" altLang="en-US" dirty="0"/>
              <a:t> 割讓</a:t>
            </a:r>
            <a:r>
              <a:rPr lang="zh-CN" altLang="en-US" dirty="0"/>
              <a:t>；</a:t>
            </a:r>
            <a:endParaRPr kumimoji="0" lang="en-US" sz="16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zh-CN" altLang="en-US" b="1" dirty="0"/>
              <a:t>第三條</a:t>
            </a:r>
            <a:endParaRPr lang="en-US" dirty="0"/>
          </a:p>
        </p:txBody>
      </p:sp>
      <p:sp>
        <p:nvSpPr>
          <p:cNvPr id="3" name="2 Marcador de contenido"/>
          <p:cNvSpPr>
            <a:spLocks noGrp="1"/>
          </p:cNvSpPr>
          <p:nvPr>
            <p:ph idx="1"/>
          </p:nvPr>
        </p:nvSpPr>
        <p:spPr>
          <a:xfrm>
            <a:off x="1187624" y="1571612"/>
            <a:ext cx="6749013" cy="2505460"/>
          </a:xfrm>
          <a:noFill/>
        </p:spPr>
        <p:txBody>
          <a:bodyPr>
            <a:noAutofit/>
          </a:bodyPr>
          <a:lstStyle/>
          <a:p>
            <a:pPr marL="0" indent="-514350" algn="just">
              <a:spcBef>
                <a:spcPts val="0"/>
              </a:spcBef>
              <a:buNone/>
            </a:pPr>
            <a:r>
              <a:rPr lang="zh-CN" altLang="en-US" sz="2000" dirty="0">
                <a:latin typeface="+mn-ea"/>
              </a:rPr>
              <a:t>日本同意美國對北緯</a:t>
            </a:r>
            <a:r>
              <a:rPr lang="en-US" sz="2000" dirty="0">
                <a:latin typeface="+mn-ea"/>
              </a:rPr>
              <a:t>29</a:t>
            </a:r>
            <a:r>
              <a:rPr lang="zh-CN" altLang="en-US" sz="2000" dirty="0">
                <a:latin typeface="+mn-ea"/>
              </a:rPr>
              <a:t>度以南之西南群島（含琉球群島與大東群島），孀婦岩南方之南方各島（含小笠原群島</a:t>
            </a:r>
            <a:r>
              <a:rPr lang="zh-TW" altLang="en-US" sz="2000" dirty="0">
                <a:latin typeface="+mn-ea"/>
              </a:rPr>
              <a:t>、</a:t>
            </a:r>
            <a:r>
              <a:rPr lang="zh-CN" altLang="en-US" sz="2000" dirty="0">
                <a:latin typeface="+mn-ea"/>
              </a:rPr>
              <a:t>西之與火山群島），和衝之鳥島以及南鳥島等地送交聯合國之信託統治制度提議。在此提案獲得通過之前，美國對上述地區，所屬居民與所屬海域</a:t>
            </a:r>
            <a:r>
              <a:rPr lang="zh-TW" altLang="en-US" sz="2000" dirty="0">
                <a:latin typeface="+mn-ea"/>
              </a:rPr>
              <a:t>得</a:t>
            </a:r>
            <a:r>
              <a:rPr lang="zh-CN" altLang="en-US" sz="2000" dirty="0">
                <a:latin typeface="+mn-ea"/>
              </a:rPr>
              <a:t>擁有實際行政</a:t>
            </a:r>
            <a:r>
              <a:rPr lang="zh-TW" altLang="en-US" sz="2000" dirty="0">
                <a:latin typeface="+mn-ea"/>
              </a:rPr>
              <a:t>、</a:t>
            </a:r>
            <a:r>
              <a:rPr lang="zh-CN" altLang="en-US" sz="2000" dirty="0">
                <a:latin typeface="+mn-ea"/>
              </a:rPr>
              <a:t>立法</a:t>
            </a:r>
            <a:r>
              <a:rPr lang="zh-TW" altLang="en-US" sz="2000" dirty="0">
                <a:latin typeface="+mn-ea"/>
              </a:rPr>
              <a:t>、</a:t>
            </a:r>
            <a:r>
              <a:rPr lang="zh-CN" altLang="en-US" sz="2000" dirty="0">
                <a:latin typeface="+mn-ea"/>
              </a:rPr>
              <a:t>司法之權利。</a:t>
            </a:r>
            <a:endParaRPr lang="es-ES" sz="2000" dirty="0">
              <a:latin typeface="+mn-ea"/>
            </a:endParaRPr>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a:ln w="11430"/>
                <a:solidFill>
                  <a:schemeClr val="tx2">
                    <a:lumMod val="60000"/>
                    <a:lumOff val="40000"/>
                  </a:schemeClr>
                </a:solidFill>
                <a:effectLst>
                  <a:outerShdw blurRad="50800" dist="39000" dir="5460000" algn="tl">
                    <a:srgbClr val="000000">
                      <a:alpha val="38000"/>
                    </a:srgbClr>
                  </a:outerShdw>
                </a:effectLst>
              </a:rPr>
              <a:t>SFPT</a:t>
            </a: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zh-TW"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第三條注解</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endParaRPr>
          </a:p>
        </p:txBody>
      </p:sp>
      <p:sp>
        <p:nvSpPr>
          <p:cNvPr id="3" name="2 Marcador de contenido"/>
          <p:cNvSpPr>
            <a:spLocks noGrp="1"/>
          </p:cNvSpPr>
          <p:nvPr>
            <p:ph type="subTitle" idx="1"/>
          </p:nvPr>
        </p:nvSpPr>
        <p:spPr>
          <a:xfrm>
            <a:off x="971600" y="1428736"/>
            <a:ext cx="7848872" cy="4857784"/>
          </a:xfrm>
          <a:noFill/>
        </p:spPr>
        <p:txBody>
          <a:bodyPr>
            <a:normAutofit/>
          </a:bodyPr>
          <a:lstStyle/>
          <a:p>
            <a:pPr algn="l"/>
            <a:r>
              <a:rPr lang="zh-CN" altLang="en-US" sz="1800" dirty="0">
                <a:solidFill>
                  <a:schemeClr val="tx1"/>
                </a:solidFill>
                <a:latin typeface="+mn-ea"/>
              </a:rPr>
              <a:t>根據第</a:t>
            </a:r>
            <a:r>
              <a:rPr lang="en-US" sz="1800" dirty="0">
                <a:solidFill>
                  <a:schemeClr val="tx1"/>
                </a:solidFill>
                <a:latin typeface="+mn-ea"/>
              </a:rPr>
              <a:t>4</a:t>
            </a:r>
            <a:r>
              <a:rPr lang="zh-CN" altLang="en-US" sz="1800" dirty="0">
                <a:solidFill>
                  <a:schemeClr val="tx1"/>
                </a:solidFill>
                <a:latin typeface="+mn-ea"/>
              </a:rPr>
              <a:t>條</a:t>
            </a:r>
            <a:r>
              <a:rPr lang="en-US" sz="1800" dirty="0">
                <a:solidFill>
                  <a:schemeClr val="tx1"/>
                </a:solidFill>
                <a:latin typeface="+mn-ea"/>
              </a:rPr>
              <a:t>(b)</a:t>
            </a:r>
            <a:r>
              <a:rPr lang="zh-CN" altLang="en-US" sz="1800" dirty="0">
                <a:solidFill>
                  <a:schemeClr val="tx1"/>
                </a:solidFill>
                <a:latin typeface="+mn-ea"/>
              </a:rPr>
              <a:t>的規定，第</a:t>
            </a:r>
            <a:r>
              <a:rPr lang="en-US" sz="1800" dirty="0">
                <a:solidFill>
                  <a:schemeClr val="tx1"/>
                </a:solidFill>
                <a:latin typeface="+mn-ea"/>
              </a:rPr>
              <a:t>3</a:t>
            </a:r>
            <a:r>
              <a:rPr lang="zh-CN" altLang="en-US" sz="1800" dirty="0">
                <a:solidFill>
                  <a:schemeClr val="tx1"/>
                </a:solidFill>
                <a:latin typeface="+mn-ea"/>
              </a:rPr>
              <a:t>條</a:t>
            </a:r>
            <a:r>
              <a:rPr lang="zh-TW" altLang="en-US" sz="1800" dirty="0">
                <a:solidFill>
                  <a:schemeClr val="tx1"/>
                </a:solidFill>
                <a:latin typeface="+mn-ea"/>
              </a:rPr>
              <a:t>中我們可統稱</a:t>
            </a:r>
            <a:r>
              <a:rPr lang="zh-CN" altLang="en-US" sz="1800" dirty="0">
                <a:solidFill>
                  <a:schemeClr val="tx1"/>
                </a:solidFill>
                <a:latin typeface="+mn-ea"/>
              </a:rPr>
              <a:t>為“琉球群島”</a:t>
            </a:r>
            <a:r>
              <a:rPr lang="zh-TW" altLang="en-US" sz="1800" dirty="0">
                <a:solidFill>
                  <a:schemeClr val="tx1"/>
                </a:solidFill>
                <a:latin typeface="+mn-ea"/>
              </a:rPr>
              <a:t>之</a:t>
            </a:r>
            <a:r>
              <a:rPr lang="zh-CN" altLang="en-US" sz="1800" dirty="0">
                <a:solidFill>
                  <a:schemeClr val="tx1"/>
                </a:solidFill>
                <a:latin typeface="+mn-ea"/>
              </a:rPr>
              <a:t>領土以及第</a:t>
            </a:r>
            <a:r>
              <a:rPr lang="en-US" sz="1800" dirty="0">
                <a:solidFill>
                  <a:schemeClr val="tx1"/>
                </a:solidFill>
                <a:latin typeface="+mn-ea"/>
              </a:rPr>
              <a:t>2</a:t>
            </a:r>
            <a:r>
              <a:rPr lang="zh-CN" altLang="en-US" sz="1800" dirty="0">
                <a:solidFill>
                  <a:schemeClr val="tx1"/>
                </a:solidFill>
                <a:latin typeface="+mn-ea"/>
              </a:rPr>
              <a:t>條</a:t>
            </a:r>
            <a:r>
              <a:rPr lang="en-US" sz="1800" dirty="0">
                <a:solidFill>
                  <a:schemeClr val="tx1"/>
                </a:solidFill>
                <a:latin typeface="+mn-ea"/>
              </a:rPr>
              <a:t>(b)</a:t>
            </a:r>
            <a:r>
              <a:rPr lang="zh-CN" altLang="en-US" sz="1800" dirty="0">
                <a:solidFill>
                  <a:schemeClr val="tx1"/>
                </a:solidFill>
                <a:latin typeface="+mn-ea"/>
              </a:rPr>
              <a:t>的“福爾摩沙及澎湖”</a:t>
            </a:r>
            <a:r>
              <a:rPr lang="zh-TW" altLang="en-US" sz="1800" dirty="0">
                <a:solidFill>
                  <a:schemeClr val="tx1"/>
                </a:solidFill>
                <a:latin typeface="+mn-ea"/>
              </a:rPr>
              <a:t>（亦</a:t>
            </a:r>
            <a:r>
              <a:rPr lang="zh-CN" altLang="en-US" sz="1800" dirty="0">
                <a:solidFill>
                  <a:schemeClr val="tx1"/>
                </a:solidFill>
                <a:latin typeface="+mn-ea"/>
              </a:rPr>
              <a:t>稱為“台灣”）</a:t>
            </a:r>
            <a:r>
              <a:rPr lang="zh-TW" altLang="en-US" sz="1800" dirty="0">
                <a:solidFill>
                  <a:schemeClr val="tx1"/>
                </a:solidFill>
                <a:latin typeface="+mn-ea"/>
              </a:rPr>
              <a:t>之領土</a:t>
            </a:r>
            <a:r>
              <a:rPr lang="zh-CN" altLang="en-US" sz="1800" dirty="0">
                <a:solidFill>
                  <a:schemeClr val="tx1"/>
                </a:solidFill>
                <a:latin typeface="+mn-ea"/>
              </a:rPr>
              <a:t>，</a:t>
            </a:r>
            <a:r>
              <a:rPr lang="zh-TW" altLang="en-US" sz="1800" dirty="0">
                <a:solidFill>
                  <a:schemeClr val="tx1"/>
                </a:solidFill>
                <a:latin typeface="+mn-ea"/>
              </a:rPr>
              <a:t>兩者</a:t>
            </a:r>
            <a:r>
              <a:rPr lang="zh-CN" altLang="en-US" sz="1800" dirty="0">
                <a:solidFill>
                  <a:schemeClr val="tx1"/>
                </a:solidFill>
                <a:latin typeface="+mn-ea"/>
              </a:rPr>
              <a:t>都置於美國軍事政府（</a:t>
            </a:r>
            <a:r>
              <a:rPr lang="en-US" sz="1800" dirty="0">
                <a:solidFill>
                  <a:schemeClr val="tx1"/>
                </a:solidFill>
                <a:latin typeface="+mn-ea"/>
              </a:rPr>
              <a:t>USMG</a:t>
            </a:r>
            <a:r>
              <a:rPr lang="zh-CN" altLang="en-US" sz="1800" dirty="0">
                <a:solidFill>
                  <a:schemeClr val="tx1"/>
                </a:solidFill>
                <a:latin typeface="+mn-ea"/>
              </a:rPr>
              <a:t>）管轄之下。</a:t>
            </a:r>
            <a:endParaRPr lang="en-US" altLang="zh-CN" sz="1800" dirty="0">
              <a:solidFill>
                <a:schemeClr val="tx1"/>
              </a:solidFill>
              <a:latin typeface="+mn-ea"/>
            </a:endParaRPr>
          </a:p>
          <a:p>
            <a:pPr algn="l"/>
            <a:endParaRPr lang="en-US" sz="1800" dirty="0">
              <a:solidFill>
                <a:schemeClr val="tx1"/>
              </a:solidFill>
              <a:latin typeface="+mn-ea"/>
            </a:endParaRPr>
          </a:p>
          <a:p>
            <a:pPr algn="l"/>
            <a:r>
              <a:rPr lang="zh-CN" altLang="en-US" sz="1800" dirty="0">
                <a:solidFill>
                  <a:schemeClr val="tx1"/>
                </a:solidFill>
                <a:latin typeface="+mn-ea"/>
              </a:rPr>
              <a:t>第</a:t>
            </a:r>
            <a:r>
              <a:rPr lang="en-US" sz="1800" dirty="0">
                <a:solidFill>
                  <a:schemeClr val="tx1"/>
                </a:solidFill>
                <a:latin typeface="+mn-ea"/>
              </a:rPr>
              <a:t>3</a:t>
            </a:r>
            <a:r>
              <a:rPr lang="zh-CN" altLang="en-US" sz="1800" dirty="0">
                <a:solidFill>
                  <a:schemeClr val="tx1"/>
                </a:solidFill>
                <a:latin typeface="+mn-ea"/>
              </a:rPr>
              <a:t>條領土是作為美國軍事政府管轄下的</a:t>
            </a:r>
            <a:r>
              <a:rPr lang="zh-TW" altLang="en-US" sz="1800" dirty="0">
                <a:solidFill>
                  <a:schemeClr val="tx1"/>
                </a:solidFill>
                <a:latin typeface="+mn-ea"/>
              </a:rPr>
              <a:t>「聯合國託管區」來管理。</a:t>
            </a:r>
            <a:r>
              <a:rPr lang="zh-CN" altLang="en-US" sz="1800" dirty="0">
                <a:solidFill>
                  <a:schemeClr val="tx1"/>
                </a:solidFill>
                <a:latin typeface="+mn-ea"/>
              </a:rPr>
              <a:t>然而，根據和約條款</a:t>
            </a:r>
            <a:r>
              <a:rPr lang="zh-TW" altLang="en-US" sz="1800" dirty="0">
                <a:solidFill>
                  <a:schemeClr val="tx1"/>
                </a:solidFill>
                <a:latin typeface="+mn-ea"/>
              </a:rPr>
              <a:t>內容</a:t>
            </a:r>
            <a:r>
              <a:rPr lang="zh-CN" altLang="en-US" sz="1800" dirty="0">
                <a:solidFill>
                  <a:schemeClr val="tx1"/>
                </a:solidFill>
                <a:latin typeface="+mn-ea"/>
              </a:rPr>
              <a:t>，</a:t>
            </a:r>
            <a:r>
              <a:rPr lang="zh-TW" altLang="en-US" sz="1800" dirty="0">
                <a:solidFill>
                  <a:schemeClr val="tx1"/>
                </a:solidFill>
                <a:latin typeface="+mn-ea"/>
              </a:rPr>
              <a:t>台灣因為沒有正式的</a:t>
            </a:r>
            <a:r>
              <a:rPr lang="zh-CN" altLang="en-US" sz="1800" dirty="0">
                <a:solidFill>
                  <a:schemeClr val="tx1"/>
                </a:solidFill>
                <a:latin typeface="+mn-ea"/>
              </a:rPr>
              <a:t>聯合國</a:t>
            </a:r>
            <a:r>
              <a:rPr lang="zh-TW" altLang="en-US" sz="1800" dirty="0">
                <a:solidFill>
                  <a:schemeClr val="tx1"/>
                </a:solidFill>
                <a:latin typeface="+mn-ea"/>
              </a:rPr>
              <a:t>託管協議在案，就</a:t>
            </a:r>
            <a:r>
              <a:rPr lang="zh-CN" altLang="en-US" sz="1800" dirty="0">
                <a:solidFill>
                  <a:schemeClr val="tx1"/>
                </a:solidFill>
                <a:latin typeface="+mn-ea"/>
              </a:rPr>
              <a:t>僅是</a:t>
            </a:r>
            <a:r>
              <a:rPr lang="zh-TW" altLang="en-US" sz="1800" dirty="0">
                <a:solidFill>
                  <a:schemeClr val="tx1"/>
                </a:solidFill>
                <a:latin typeface="+mn-ea"/>
              </a:rPr>
              <a:t>一個</a:t>
            </a:r>
            <a:r>
              <a:rPr lang="zh-CN" altLang="en-US" sz="1800" dirty="0">
                <a:solidFill>
                  <a:schemeClr val="tx1"/>
                </a:solidFill>
                <a:latin typeface="+mn-ea"/>
              </a:rPr>
              <a:t>美國軍事政府下的準託管區。</a:t>
            </a:r>
            <a:endParaRPr lang="en-US" altLang="zh-CN" sz="1800" dirty="0">
              <a:solidFill>
                <a:schemeClr val="tx1"/>
              </a:solidFill>
              <a:latin typeface="+mn-ea"/>
            </a:endParaRPr>
          </a:p>
          <a:p>
            <a:pPr algn="l"/>
            <a:endParaRPr lang="en-US" sz="1800" dirty="0">
              <a:solidFill>
                <a:schemeClr val="tx1"/>
              </a:solidFill>
              <a:latin typeface="+mn-ea"/>
            </a:endParaRPr>
          </a:p>
          <a:p>
            <a:pPr algn="l"/>
            <a:r>
              <a:rPr lang="zh-CN" altLang="en-US" sz="1800" dirty="0">
                <a:solidFill>
                  <a:schemeClr val="tx1"/>
                </a:solidFill>
                <a:latin typeface="+mn-ea"/>
              </a:rPr>
              <a:t>“軍事政府一直持續到被合法</a:t>
            </a:r>
            <a:r>
              <a:rPr lang="zh-TW" altLang="en-US" sz="1800" dirty="0">
                <a:solidFill>
                  <a:schemeClr val="tx1"/>
                </a:solidFill>
                <a:latin typeface="+mn-ea"/>
              </a:rPr>
              <a:t>的</a:t>
            </a:r>
            <a:r>
              <a:rPr lang="zh-CN" altLang="en-US" sz="1800" dirty="0">
                <a:solidFill>
                  <a:schemeClr val="tx1"/>
                </a:solidFill>
                <a:latin typeface="+mn-ea"/>
              </a:rPr>
              <a:t>取代為止。”</a:t>
            </a:r>
            <a:r>
              <a:rPr lang="en-US" sz="1800" dirty="0">
                <a:solidFill>
                  <a:schemeClr val="tx1"/>
                </a:solidFill>
                <a:latin typeface="+mn-ea"/>
              </a:rPr>
              <a:t>(</a:t>
            </a:r>
            <a:r>
              <a:rPr lang="zh-CN" altLang="en-US" sz="1800" dirty="0">
                <a:solidFill>
                  <a:schemeClr val="tx1"/>
                </a:solidFill>
                <a:latin typeface="+mn-ea"/>
              </a:rPr>
              <a:t>意思是要被 </a:t>
            </a:r>
            <a:r>
              <a:rPr lang="en-US" sz="1800" dirty="0">
                <a:solidFill>
                  <a:schemeClr val="tx1"/>
                </a:solidFill>
                <a:latin typeface="+mn-ea"/>
              </a:rPr>
              <a:t>“</a:t>
            </a:r>
            <a:r>
              <a:rPr lang="zh-CN" altLang="en-US" sz="1800" dirty="0">
                <a:solidFill>
                  <a:schemeClr val="tx1"/>
                </a:solidFill>
                <a:latin typeface="+mn-ea"/>
              </a:rPr>
              <a:t>承認的民政府</a:t>
            </a:r>
            <a:r>
              <a:rPr lang="en-US" sz="1800" dirty="0">
                <a:solidFill>
                  <a:schemeClr val="tx1"/>
                </a:solidFill>
                <a:latin typeface="+mn-ea"/>
              </a:rPr>
              <a:t>” </a:t>
            </a:r>
            <a:r>
              <a:rPr lang="zh-CN" altLang="en-US" sz="1800" dirty="0">
                <a:solidFill>
                  <a:schemeClr val="tx1"/>
                </a:solidFill>
                <a:latin typeface="+mn-ea"/>
              </a:rPr>
              <a:t>取代。</a:t>
            </a:r>
            <a:r>
              <a:rPr lang="en-US" sz="1800" dirty="0">
                <a:solidFill>
                  <a:schemeClr val="tx1"/>
                </a:solidFill>
                <a:latin typeface="+mn-ea"/>
              </a:rPr>
              <a:t>)  </a:t>
            </a:r>
          </a:p>
          <a:p>
            <a:pPr algn="l"/>
            <a:endParaRPr lang="en-US" sz="1800" dirty="0">
              <a:solidFill>
                <a:schemeClr val="tx1"/>
              </a:solidFill>
              <a:latin typeface="+mn-ea"/>
            </a:endParaRPr>
          </a:p>
          <a:p>
            <a:pPr algn="l"/>
            <a:r>
              <a:rPr lang="zh-CN" altLang="en-US" sz="1800" dirty="0">
                <a:solidFill>
                  <a:schemeClr val="tx1"/>
                </a:solidFill>
                <a:latin typeface="+mn-ea"/>
              </a:rPr>
              <a:t>與日本談判後，尼克松總統於</a:t>
            </a:r>
            <a:r>
              <a:rPr lang="en-US" sz="1800" dirty="0">
                <a:solidFill>
                  <a:schemeClr val="tx1"/>
                </a:solidFill>
                <a:latin typeface="+mn-ea"/>
              </a:rPr>
              <a:t>1972</a:t>
            </a:r>
            <a:r>
              <a:rPr lang="zh-CN" altLang="en-US" sz="1800" dirty="0">
                <a:solidFill>
                  <a:schemeClr val="tx1"/>
                </a:solidFill>
                <a:latin typeface="+mn-ea"/>
              </a:rPr>
              <a:t>年</a:t>
            </a:r>
            <a:r>
              <a:rPr lang="en-US" sz="1800" dirty="0">
                <a:solidFill>
                  <a:schemeClr val="tx1"/>
                </a:solidFill>
                <a:latin typeface="+mn-ea"/>
              </a:rPr>
              <a:t>5</a:t>
            </a:r>
            <a:r>
              <a:rPr lang="zh-CN" altLang="en-US" sz="1800" dirty="0">
                <a:solidFill>
                  <a:schemeClr val="tx1"/>
                </a:solidFill>
                <a:latin typeface="+mn-ea"/>
              </a:rPr>
              <a:t>月</a:t>
            </a:r>
            <a:r>
              <a:rPr lang="en-US" sz="1800" dirty="0">
                <a:solidFill>
                  <a:schemeClr val="tx1"/>
                </a:solidFill>
                <a:latin typeface="+mn-ea"/>
              </a:rPr>
              <a:t>15</a:t>
            </a:r>
            <a:r>
              <a:rPr lang="zh-CN" altLang="en-US" sz="1800" dirty="0">
                <a:solidFill>
                  <a:schemeClr val="tx1"/>
                </a:solidFill>
                <a:latin typeface="+mn-ea"/>
              </a:rPr>
              <a:t>日，即舊金山和約生效二十年後，宣佈結束</a:t>
            </a:r>
            <a:r>
              <a:rPr lang="zh-TW" altLang="en-US" sz="1800" dirty="0">
                <a:solidFill>
                  <a:schemeClr val="tx1"/>
                </a:solidFill>
                <a:latin typeface="+mn-ea"/>
              </a:rPr>
              <a:t>在</a:t>
            </a:r>
            <a:r>
              <a:rPr lang="zh-CN" altLang="en-US" sz="1800" dirty="0">
                <a:solidFill>
                  <a:schemeClr val="tx1"/>
                </a:solidFill>
                <a:latin typeface="+mn-ea"/>
              </a:rPr>
              <a:t>琉球群島的</a:t>
            </a:r>
            <a:r>
              <a:rPr lang="zh-TW" altLang="en-US" sz="1800" dirty="0">
                <a:solidFill>
                  <a:schemeClr val="tx1"/>
                </a:solidFill>
                <a:latin typeface="+mn-ea"/>
              </a:rPr>
              <a:t>美國軍事政府（</a:t>
            </a:r>
            <a:r>
              <a:rPr lang="en-US" sz="1800" dirty="0">
                <a:solidFill>
                  <a:schemeClr val="tx1"/>
                </a:solidFill>
                <a:latin typeface="+mn-ea"/>
              </a:rPr>
              <a:t>USMG</a:t>
            </a:r>
            <a:r>
              <a:rPr lang="zh-TW" altLang="en-US" sz="1800" dirty="0">
                <a:solidFill>
                  <a:schemeClr val="tx1"/>
                </a:solidFill>
                <a:latin typeface="+mn-ea"/>
              </a:rPr>
              <a:t>）</a:t>
            </a:r>
            <a:r>
              <a:rPr lang="zh-CN" altLang="en-US" sz="1800" dirty="0">
                <a:solidFill>
                  <a:schemeClr val="tx1"/>
                </a:solidFill>
                <a:latin typeface="+mn-ea"/>
              </a:rPr>
              <a:t>。</a:t>
            </a:r>
            <a:endParaRPr lang="en-US" altLang="zh-CN" sz="1800" dirty="0">
              <a:solidFill>
                <a:schemeClr val="tx1"/>
              </a:solidFill>
              <a:latin typeface="+mn-ea"/>
            </a:endParaRPr>
          </a:p>
          <a:p>
            <a:pPr algn="l"/>
            <a:endParaRPr lang="en-US" sz="1800" dirty="0">
              <a:solidFill>
                <a:schemeClr val="tx1"/>
              </a:solidFill>
              <a:latin typeface="+mn-ea"/>
            </a:endParaRPr>
          </a:p>
          <a:p>
            <a:pPr algn="l"/>
            <a:r>
              <a:rPr lang="zh-TW" altLang="en-US" sz="1800" dirty="0">
                <a:solidFill>
                  <a:schemeClr val="tx1"/>
                </a:solidFill>
                <a:latin typeface="+mn-ea"/>
              </a:rPr>
              <a:t>與此相反地</a:t>
            </a:r>
            <a:r>
              <a:rPr lang="zh-CN" altLang="en-US" sz="1800" dirty="0">
                <a:solidFill>
                  <a:schemeClr val="tx1"/>
                </a:solidFill>
                <a:latin typeface="+mn-ea"/>
              </a:rPr>
              <a:t>，從</a:t>
            </a:r>
            <a:r>
              <a:rPr lang="en-US" sz="1800" dirty="0">
                <a:solidFill>
                  <a:schemeClr val="tx1"/>
                </a:solidFill>
                <a:latin typeface="+mn-ea"/>
              </a:rPr>
              <a:t>1952</a:t>
            </a:r>
            <a:r>
              <a:rPr lang="zh-CN" altLang="en-US" sz="1800" dirty="0">
                <a:solidFill>
                  <a:schemeClr val="tx1"/>
                </a:solidFill>
                <a:latin typeface="+mn-ea"/>
              </a:rPr>
              <a:t>至今，一直沒有宣佈結束美國軍事政府對台灣的管轄。</a:t>
            </a:r>
            <a:endParaRPr lang="en-US" sz="1800" dirty="0">
              <a:solidFill>
                <a:schemeClr val="tx1"/>
              </a:solidFill>
              <a:latin typeface="+mn-ea"/>
            </a:endParaRPr>
          </a:p>
          <a:p>
            <a:pPr algn="l"/>
            <a:endParaRPr lang="en-US" sz="1800" dirty="0">
              <a:solidFill>
                <a:schemeClr val="tx1"/>
              </a:solidFill>
              <a:latin typeface="+mn-ea"/>
            </a:endParaRPr>
          </a:p>
          <a:p>
            <a:pPr marL="0">
              <a:buNone/>
            </a:pPr>
            <a:endParaRPr lang="en-US" sz="1800" dirty="0">
              <a:solidFill>
                <a:schemeClr val="tx1"/>
              </a:solidFill>
              <a:latin typeface="+mn-ea"/>
            </a:endParaRPr>
          </a:p>
          <a:p>
            <a:pPr marL="0">
              <a:buNone/>
            </a:pPr>
            <a:endParaRPr lang="en-US" sz="1800" dirty="0">
              <a:solidFill>
                <a:schemeClr val="tx1"/>
              </a:solidFill>
              <a:latin typeface="+mn-ea"/>
            </a:endParaRPr>
          </a:p>
          <a:p>
            <a:pPr marL="0">
              <a:buNone/>
            </a:pPr>
            <a:endParaRPr lang="en-US" sz="1800" dirty="0">
              <a:solidFill>
                <a:schemeClr val="tx1"/>
              </a:solidFill>
              <a:latin typeface="+mn-ea"/>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TotalTime>
  <Words>2809</Words>
  <Application>Microsoft Office PowerPoint</Application>
  <PresentationFormat>On-screen Show (4:3)</PresentationFormat>
  <Paragraphs>141</Paragraphs>
  <Slides>25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 Unicode MS</vt:lpstr>
      <vt:lpstr>標楷體</vt:lpstr>
      <vt:lpstr>新細明體</vt:lpstr>
      <vt:lpstr>SimSun</vt:lpstr>
      <vt:lpstr>SimSun</vt:lpstr>
      <vt:lpstr>Arial</vt:lpstr>
      <vt:lpstr>Calibri</vt:lpstr>
      <vt:lpstr>Cambria</vt:lpstr>
      <vt:lpstr>Candara</vt:lpstr>
      <vt:lpstr>Castellar</vt:lpstr>
      <vt:lpstr>Khmer UI</vt:lpstr>
      <vt:lpstr>Tema de Office</vt:lpstr>
      <vt:lpstr>台灣的法律地位:   舊金山和平條約概觀 </vt:lpstr>
      <vt:lpstr>提到舊金山和平條約 （SFPT）的基本觀念</vt:lpstr>
      <vt:lpstr>舊金山和平條約 (SFPT) 在美國法律上是甚麼位階？</vt:lpstr>
      <vt:lpstr>舊金山和約：重要條文和注釋</vt:lpstr>
      <vt:lpstr>第二條</vt:lpstr>
      <vt:lpstr>第二條注解</vt:lpstr>
      <vt:lpstr>PowerPoint Presentation</vt:lpstr>
      <vt:lpstr>第三條</vt:lpstr>
      <vt:lpstr>第三條注解</vt:lpstr>
      <vt:lpstr>第四條</vt:lpstr>
      <vt:lpstr>第四條注解</vt:lpstr>
      <vt:lpstr>第四條注解</vt:lpstr>
      <vt:lpstr>第四條注解</vt:lpstr>
      <vt:lpstr>PowerPoint Presentation</vt:lpstr>
      <vt:lpstr>PowerPoint Presentation</vt:lpstr>
      <vt:lpstr>第六條</vt:lpstr>
      <vt:lpstr>第六條注解</vt:lpstr>
      <vt:lpstr>第二十一條</vt:lpstr>
      <vt:lpstr>第二十一條注解</vt:lpstr>
      <vt:lpstr>第二十三條</vt:lpstr>
      <vt:lpstr>第二十三條注解</vt:lpstr>
      <vt:lpstr>第二十三條注解</vt:lpstr>
      <vt:lpstr>第二十五條</vt:lpstr>
      <vt:lpstr>第二十五條注解</vt:lpstr>
      <vt:lpstr>感謝您的關注  亦請參考 http://www.twclarify.com/taiwan99/pages/sfpt/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Taiwan's Legal Status:  An Overview of the San Francisco Peace Treaty</dc:title>
  <dc:creator>Julian</dc:creator>
  <cp:lastModifiedBy>traven luc</cp:lastModifiedBy>
  <cp:revision>76</cp:revision>
  <dcterms:created xsi:type="dcterms:W3CDTF">2014-11-07T12:31:36Z</dcterms:created>
  <dcterms:modified xsi:type="dcterms:W3CDTF">2018-08-20T12:19:29Z</dcterms:modified>
</cp:coreProperties>
</file>