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57" r:id="rId4"/>
    <p:sldId id="271" r:id="rId5"/>
    <p:sldId id="272" r:id="rId6"/>
    <p:sldId id="276" r:id="rId7"/>
    <p:sldId id="277" r:id="rId8"/>
    <p:sldId id="286" r:id="rId9"/>
    <p:sldId id="262" r:id="rId10"/>
    <p:sldId id="279" r:id="rId11"/>
    <p:sldId id="280" r:id="rId12"/>
    <p:sldId id="261" r:id="rId13"/>
    <p:sldId id="287" r:id="rId14"/>
    <p:sldId id="263" r:id="rId15"/>
    <p:sldId id="264" r:id="rId16"/>
    <p:sldId id="290" r:id="rId17"/>
    <p:sldId id="281" r:id="rId18"/>
    <p:sldId id="291" r:id="rId19"/>
    <p:sldId id="282" r:id="rId20"/>
    <p:sldId id="292" r:id="rId21"/>
    <p:sldId id="283" r:id="rId22"/>
    <p:sldId id="293" r:id="rId23"/>
    <p:sldId id="294" r:id="rId24"/>
    <p:sldId id="268" r:id="rId25"/>
    <p:sldId id="269" r:id="rId26"/>
    <p:sldId id="295" r:id="rId27"/>
    <p:sldId id="270"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A29E00"/>
    <a:srgbClr val="CCCC00"/>
    <a:srgbClr val="666633"/>
    <a:srgbClr val="808000"/>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905" autoAdjust="0"/>
    <p:restoredTop sz="94660"/>
  </p:normalViewPr>
  <p:slideViewPr>
    <p:cSldViewPr>
      <p:cViewPr>
        <p:scale>
          <a:sx n="75" d="100"/>
          <a:sy n="75" d="100"/>
        </p:scale>
        <p:origin x="-450" y="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28A4618-2142-44F6-AA25-564172AC879C}" type="datetimeFigureOut">
              <a:rPr lang="es-ES" smtClean="0"/>
              <a:pPr/>
              <a:t>03/11/2014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F38DB82-F70E-4FC6-8676-FF1FD843FE25}" type="slidenum">
              <a:rPr lang="es-ES" smtClean="0"/>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A4618-2142-44F6-AA25-564172AC879C}" type="datetimeFigureOut">
              <a:rPr lang="es-ES" smtClean="0"/>
              <a:pPr/>
              <a:t>03/11/2014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38DB82-F70E-4FC6-8676-FF1FD843FE25}"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3275856" y="0"/>
            <a:ext cx="5868144" cy="4797152"/>
          </a:xfrm>
          <a:noFill/>
        </p:spPr>
        <p:txBody>
          <a:bodyPr>
            <a:noAutofit/>
          </a:bodyPr>
          <a:lstStyle/>
          <a:p>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Bright" pitchFamily="18" charset="0"/>
              </a:rPr>
              <a:t>ORIGINAL PLANNING FOR U.S. MILITARY GOVERNMENT IN </a:t>
            </a: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Bright" pitchFamily="18" charset="0"/>
              </a:rPr>
              <a:t>TAIWAN</a:t>
            </a:r>
            <a:endParaRPr lang="es-E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Lucida Bright"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7000" r="-37000"/>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0">
                <a:schemeClr val="bg1">
                  <a:alpha val="0"/>
                </a:schemeClr>
              </a:gs>
              <a:gs pos="1000">
                <a:srgbClr val="A29E00"/>
              </a:gs>
              <a:gs pos="100000">
                <a:srgbClr val="A29E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475656" y="274638"/>
            <a:ext cx="7488832" cy="1426170"/>
          </a:xfrm>
        </p:spPr>
        <p:txBody>
          <a:bodyPr>
            <a:noAutofit/>
          </a:bodyPr>
          <a:lstStyle/>
          <a:p>
            <a:pPr algn="l"/>
            <a:r>
              <a:rPr lang="en-US" sz="3200" b="1" dirty="0" smtClean="0">
                <a:effectLst>
                  <a:outerShdw blurRad="38100" dist="38100" dir="2700000" algn="tl">
                    <a:srgbClr val="000000">
                      <a:alpha val="43137"/>
                    </a:srgbClr>
                  </a:outerShdw>
                </a:effectLst>
              </a:rPr>
              <a:t>5. Treatment of Japanese Property</a:t>
            </a:r>
            <a:endParaRPr lang="es-ES" sz="3200" b="1" dirty="0" smtClean="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03648" y="1700808"/>
            <a:ext cx="7488832" cy="4824536"/>
          </a:xfrm>
        </p:spPr>
        <p:txBody>
          <a:bodyPr>
            <a:normAutofit/>
          </a:bodyPr>
          <a:lstStyle/>
          <a:p>
            <a:pPr marL="0">
              <a:buNone/>
            </a:pPr>
            <a:r>
              <a:rPr lang="en-US" sz="2400" dirty="0" smtClean="0"/>
              <a:t>The military authorities in their treatment of Japanese property in Formosa, both Government and private, should apply the Rules of Land Warfare of the Hague Convention of 1907.  Private Japanese interests should be respected.  The military government should assume stewardship of all Japanese Government properties pending final settlement.  It is recommended that in principle the Japanese Imperial Household properties be treated as though they were Japanese Government property.</a:t>
            </a:r>
            <a:endParaRPr lang="es-ES" sz="2400" dirty="0" smtClean="0"/>
          </a:p>
        </p:txBody>
      </p:sp>
      <p:pic>
        <p:nvPicPr>
          <p:cNvPr id="3075" name="Picture 3" descr="C:\Users\Julian\Documents\Freelancer\PPT Proyect 2\jp.png"/>
          <p:cNvPicPr>
            <a:picLocks noChangeAspect="1" noChangeArrowheads="1"/>
          </p:cNvPicPr>
          <p:nvPr/>
        </p:nvPicPr>
        <p:blipFill>
          <a:blip r:embed="rId3" cstate="print"/>
          <a:srcRect/>
          <a:stretch>
            <a:fillRect/>
          </a:stretch>
        </p:blipFill>
        <p:spPr bwMode="auto">
          <a:xfrm>
            <a:off x="3851920" y="5085184"/>
            <a:ext cx="2088232" cy="156617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4" name="3 Rectángulo"/>
          <p:cNvSpPr/>
          <p:nvPr/>
        </p:nvSpPr>
        <p:spPr>
          <a:xfrm>
            <a:off x="251520" y="0"/>
            <a:ext cx="8892480" cy="6858000"/>
          </a:xfrm>
          <a:prstGeom prst="rect">
            <a:avLst/>
          </a:prstGeom>
          <a:gradFill>
            <a:gsLst>
              <a:gs pos="0">
                <a:schemeClr val="bg1">
                  <a:alpha val="0"/>
                </a:schemeClr>
              </a:gs>
              <a:gs pos="1000">
                <a:srgbClr val="333300"/>
              </a:gs>
              <a:gs pos="100000">
                <a:srgbClr val="33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475656" y="188640"/>
            <a:ext cx="7488832" cy="1426170"/>
          </a:xfrm>
        </p:spPr>
        <p:txBody>
          <a:bodyPr>
            <a:noAutofit/>
          </a:bodyPr>
          <a:lstStyle/>
          <a:p>
            <a:pPr algn="l"/>
            <a:r>
              <a:rPr lang="en-US" sz="3200" b="1" dirty="0" smtClean="0">
                <a:solidFill>
                  <a:schemeClr val="bg1"/>
                </a:solidFill>
                <a:effectLst>
                  <a:outerShdw blurRad="38100" dist="38100" dir="2700000" algn="tl">
                    <a:srgbClr val="000000">
                      <a:alpha val="43137"/>
                    </a:srgbClr>
                  </a:outerShdw>
                </a:effectLst>
              </a:rPr>
              <a:t>6. Laws under the Military Government</a:t>
            </a:r>
            <a:endParaRPr lang="es-ES" sz="3200" b="1" dirty="0" smtClean="0">
              <a:solidFill>
                <a:schemeClr val="bg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03648" y="1484784"/>
            <a:ext cx="7488832" cy="3312368"/>
          </a:xfrm>
        </p:spPr>
        <p:txBody>
          <a:bodyPr>
            <a:normAutofit/>
          </a:bodyPr>
          <a:lstStyle/>
          <a:p>
            <a:pPr marL="0" indent="-457200">
              <a:buNone/>
            </a:pPr>
            <a:r>
              <a:rPr lang="en-US" sz="2400" dirty="0" smtClean="0">
                <a:solidFill>
                  <a:schemeClr val="bg1"/>
                </a:solidFill>
              </a:rPr>
              <a:t>Laws in force in Formosa at the time of military occupation should be regarded as continuing except as superseded by proclamation having the force of law issued under the authority of the military government.  As to existing ordinary civil and criminal law, no attempt should be made to substitute Chinese law.  With existing land-ownership rights and tenancy contracts the military government should interfere as little as possible.</a:t>
            </a:r>
            <a:endParaRPr lang="es-ES" sz="2400" dirty="0">
              <a:solidFill>
                <a:schemeClr val="bg1"/>
              </a:solidFill>
            </a:endParaRPr>
          </a:p>
        </p:txBody>
      </p:sp>
      <p:sp>
        <p:nvSpPr>
          <p:cNvPr id="6" name="5 Elipse"/>
          <p:cNvSpPr/>
          <p:nvPr/>
        </p:nvSpPr>
        <p:spPr>
          <a:xfrm>
            <a:off x="1907704" y="4581128"/>
            <a:ext cx="1728192" cy="2088232"/>
          </a:xfrm>
          <a:prstGeom prst="ellipse">
            <a:avLst/>
          </a:prstGeom>
          <a:blipFill>
            <a:blip r:embed="rId3"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4067944" y="4581128"/>
            <a:ext cx="1728192" cy="2088232"/>
          </a:xfrm>
          <a:prstGeom prst="ellipse">
            <a:avLst/>
          </a:prstGeom>
          <a:blipFill>
            <a:blip r:embed="rId4"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6228184" y="4581128"/>
            <a:ext cx="1728192" cy="2088232"/>
          </a:xfrm>
          <a:prstGeom prst="ellipse">
            <a:avLst/>
          </a:prstGeom>
          <a:blipFill>
            <a:blip r:embed="rId5"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8388424" cy="6858000"/>
          </a:xfrm>
          <a:prstGeom prst="rect">
            <a:avLst/>
          </a:prstGeom>
          <a:gradFill>
            <a:gsLst>
              <a:gs pos="0">
                <a:schemeClr val="bg1">
                  <a:alpha val="0"/>
                </a:schemeClr>
              </a:gs>
              <a:gs pos="1000">
                <a:srgbClr val="666633"/>
              </a:gs>
              <a:gs pos="100000">
                <a:srgbClr val="66663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p:cNvSpPr>
            <a:spLocks noGrp="1"/>
          </p:cNvSpPr>
          <p:nvPr>
            <p:ph idx="1"/>
          </p:nvPr>
        </p:nvSpPr>
        <p:spPr>
          <a:xfrm>
            <a:off x="457200" y="476672"/>
            <a:ext cx="7139136" cy="6120680"/>
          </a:xfrm>
        </p:spPr>
        <p:txBody>
          <a:bodyPr>
            <a:normAutofit/>
          </a:bodyPr>
          <a:lstStyle/>
          <a:p>
            <a:pPr marL="0">
              <a:buNone/>
            </a:pPr>
            <a:r>
              <a:rPr lang="en-US" sz="2400" b="1" i="1" dirty="0" smtClean="0"/>
              <a:t>Source</a:t>
            </a:r>
            <a:r>
              <a:rPr lang="en-US" sz="2400" b="1" i="1" dirty="0"/>
              <a:t>:</a:t>
            </a:r>
            <a:r>
              <a:rPr lang="en-US" sz="2400" b="1" dirty="0"/>
              <a:t> </a:t>
            </a:r>
            <a:r>
              <a:rPr lang="en-US" sz="2400" dirty="0"/>
              <a:t>United States Department of State / </a:t>
            </a:r>
            <a:r>
              <a:rPr lang="en-US" sz="2400" u="sng" dirty="0"/>
              <a:t>Foreign </a:t>
            </a:r>
            <a:r>
              <a:rPr lang="en-US" sz="2400" dirty="0" smtClean="0"/>
              <a:t>	</a:t>
            </a:r>
            <a:r>
              <a:rPr lang="en-US" sz="2400" u="sng" dirty="0" smtClean="0"/>
              <a:t>relations </a:t>
            </a:r>
            <a:r>
              <a:rPr lang="en-US" sz="2400" u="sng" dirty="0"/>
              <a:t>of the United </a:t>
            </a:r>
            <a:r>
              <a:rPr lang="en-US" sz="2400" u="sng" dirty="0" smtClean="0"/>
              <a:t>States</a:t>
            </a:r>
            <a:r>
              <a:rPr lang="en-US" sz="2400" dirty="0" smtClean="0"/>
              <a:t> diplomatic papers</a:t>
            </a:r>
            <a:r>
              <a:rPr lang="en-US" sz="2400" dirty="0"/>
              <a:t>, </a:t>
            </a:r>
            <a:r>
              <a:rPr lang="en-US" sz="2400" dirty="0" smtClean="0"/>
              <a:t>	1944</a:t>
            </a:r>
            <a:r>
              <a:rPr lang="en-US" sz="2400" dirty="0"/>
              <a:t>. The Near East, South Asia, and </a:t>
            </a:r>
            <a:r>
              <a:rPr lang="en-US" sz="2400" dirty="0" smtClean="0"/>
              <a:t>Africa</a:t>
            </a:r>
            <a:r>
              <a:rPr lang="en-US" sz="2400" dirty="0"/>
              <a:t>, the </a:t>
            </a:r>
            <a:r>
              <a:rPr lang="en-US" sz="2400" dirty="0" smtClean="0"/>
              <a:t>	Far </a:t>
            </a:r>
            <a:r>
              <a:rPr lang="en-US" sz="2400" dirty="0"/>
              <a:t>East (1944) Volume V: Japan, pp. 1266-1269</a:t>
            </a:r>
            <a:endParaRPr lang="es-ES" sz="2400" dirty="0"/>
          </a:p>
          <a:p>
            <a:pPr>
              <a:buNone/>
            </a:pPr>
            <a:endParaRPr lang="es-ES" dirty="0" smtClean="0"/>
          </a:p>
          <a:p>
            <a:pPr>
              <a:buNone/>
            </a:pPr>
            <a:endParaRPr lang="es-ES" dirty="0" smtClean="0"/>
          </a:p>
          <a:p>
            <a:pPr algn="ctr">
              <a:buNone/>
            </a:pPr>
            <a:r>
              <a:rPr lang="en-US" sz="2000" b="1" i="1" dirty="0"/>
              <a:t>Online Reference:</a:t>
            </a:r>
            <a:endParaRPr lang="es-ES" sz="2000" b="1" i="1" dirty="0"/>
          </a:p>
          <a:p>
            <a:pPr algn="ctr">
              <a:buNone/>
            </a:pPr>
            <a:r>
              <a:rPr lang="en-US" sz="2000" dirty="0"/>
              <a:t>University of Wisconsin Digital Collections</a:t>
            </a:r>
            <a:endParaRPr lang="es-ES" sz="2000" dirty="0"/>
          </a:p>
          <a:p>
            <a:pPr algn="ctr">
              <a:buNone/>
            </a:pPr>
            <a:r>
              <a:rPr lang="en-US" sz="2000" u="sng" dirty="0"/>
              <a:t>Foreign Relations of the United States</a:t>
            </a:r>
            <a:endParaRPr lang="es-ES" sz="2000" dirty="0"/>
          </a:p>
          <a:p>
            <a:pPr algn="ctr">
              <a:buNone/>
            </a:pPr>
            <a:r>
              <a:rPr lang="en-US" sz="2000" dirty="0"/>
              <a:t>The Near East, South Asia, and Africa, the Far East (1944)</a:t>
            </a:r>
            <a:endParaRPr lang="es-ES" sz="2000" dirty="0"/>
          </a:p>
          <a:p>
            <a:pPr algn="ctr">
              <a:buNone/>
            </a:pPr>
            <a:r>
              <a:rPr lang="en-US" sz="2000" dirty="0"/>
              <a:t>Volume V: Japan, pp. 1266-1269</a:t>
            </a:r>
            <a:endParaRPr lang="es-ES" sz="2000" dirty="0"/>
          </a:p>
          <a:p>
            <a:pPr algn="ctr">
              <a:buNone/>
            </a:pPr>
            <a:r>
              <a:rPr lang="en-US" sz="2000" dirty="0"/>
              <a:t>Internet -- http://goo.gl/8vvMNB</a:t>
            </a:r>
            <a:endParaRPr lang="es-ES" sz="1500" dirty="0"/>
          </a:p>
          <a:p>
            <a:pPr>
              <a:buNone/>
            </a:pPr>
            <a:endParaRPr lang="es-ES" dirty="0"/>
          </a:p>
        </p:txBody>
      </p:sp>
      <p:pic>
        <p:nvPicPr>
          <p:cNvPr id="8" name="Picture 3" descr="C:\Users\Julian\Documents\Freelancer\PPT Proyect 2\Solider 1.png"/>
          <p:cNvPicPr>
            <a:picLocks noChangeAspect="1" noChangeArrowheads="1"/>
          </p:cNvPicPr>
          <p:nvPr/>
        </p:nvPicPr>
        <p:blipFill>
          <a:blip r:embed="rId3" cstate="print"/>
          <a:srcRect/>
          <a:stretch>
            <a:fillRect/>
          </a:stretch>
        </p:blipFill>
        <p:spPr bwMode="auto">
          <a:xfrm>
            <a:off x="7808697" y="3618000"/>
            <a:ext cx="1335303" cy="3240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619672" y="908720"/>
            <a:ext cx="6552728" cy="1143000"/>
          </a:xfrm>
        </p:spPr>
        <p:txBody>
          <a:bodyPr>
            <a:noAutofit/>
          </a:bodyPr>
          <a:lstStyle/>
          <a:p>
            <a:r>
              <a:rPr lang="en-US"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Commentary</a:t>
            </a:r>
            <a:endParaRPr lang="es-ES"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0" name="Picture 2" descr="C:\Users\Julian\Documents\Freelancer\PPT Proyect 2\soldier-silouhette-hi.png"/>
          <p:cNvPicPr>
            <a:picLocks noChangeAspect="1" noChangeArrowheads="1"/>
          </p:cNvPicPr>
          <p:nvPr/>
        </p:nvPicPr>
        <p:blipFill>
          <a:blip r:embed="rId3" cstate="print"/>
          <a:srcRect/>
          <a:stretch>
            <a:fillRect/>
          </a:stretch>
        </p:blipFill>
        <p:spPr bwMode="auto">
          <a:xfrm>
            <a:off x="0" y="2924945"/>
            <a:ext cx="9144000" cy="393305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5" name="4 Rectángulo"/>
          <p:cNvSpPr/>
          <p:nvPr/>
        </p:nvSpPr>
        <p:spPr>
          <a:xfrm>
            <a:off x="1835696" y="0"/>
            <a:ext cx="7308304" cy="6858000"/>
          </a:xfrm>
          <a:prstGeom prst="rect">
            <a:avLst/>
          </a:prstGeom>
          <a:gradFill>
            <a:gsLst>
              <a:gs pos="0">
                <a:schemeClr val="accent1">
                  <a:tint val="66000"/>
                  <a:satMod val="160000"/>
                  <a:alpha val="0"/>
                </a:schemeClr>
              </a:gs>
              <a:gs pos="6000">
                <a:schemeClr val="accent2">
                  <a:lumMod val="75000"/>
                </a:schemeClr>
              </a:gs>
              <a:gs pos="100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2123728" y="260648"/>
            <a:ext cx="6696744" cy="1143000"/>
          </a:xfrm>
        </p:spPr>
        <p:txBody>
          <a:bodyPr>
            <a:normAutofit fontScale="90000"/>
          </a:bodyPr>
          <a:lstStyle/>
          <a:p>
            <a:r>
              <a:rPr lang="en-US" b="1" dirty="0" smtClean="0">
                <a:solidFill>
                  <a:schemeClr val="bg1"/>
                </a:solidFill>
                <a:effectLst>
                  <a:outerShdw blurRad="38100" dist="38100" dir="2700000" algn="tl">
                    <a:srgbClr val="000000">
                      <a:alpha val="43137"/>
                    </a:srgbClr>
                  </a:outerShdw>
                </a:effectLst>
              </a:rPr>
              <a:t>Commentary by Taiwan Studies Group</a:t>
            </a:r>
            <a:endParaRPr lang="es-ES" b="1" dirty="0">
              <a:solidFill>
                <a:schemeClr val="bg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267744" y="1785926"/>
            <a:ext cx="6588224" cy="4595402"/>
          </a:xfrm>
        </p:spPr>
        <p:txBody>
          <a:bodyPr>
            <a:noAutofit/>
          </a:bodyPr>
          <a:lstStyle/>
          <a:p>
            <a:pPr marL="0">
              <a:spcBef>
                <a:spcPts val="600"/>
              </a:spcBef>
              <a:buNone/>
            </a:pPr>
            <a:r>
              <a:rPr lang="en-US" sz="2400" dirty="0">
                <a:solidFill>
                  <a:schemeClr val="bg1"/>
                </a:solidFill>
              </a:rPr>
              <a:t>The above guidelines were approved by the U.S. Executive Branch for U.S. military government in Taiwan, and promulgated some fourteen months before the Japanese surrender in Taiwan in late October 1945.   However, frankly speaking, these guidelines were not followed.</a:t>
            </a:r>
            <a:endParaRPr lang="es-ES" sz="2400" dirty="0">
              <a:solidFill>
                <a:schemeClr val="bg1"/>
              </a:solidFill>
            </a:endParaRPr>
          </a:p>
          <a:p>
            <a:pPr marL="0">
              <a:lnSpc>
                <a:spcPts val="1600"/>
              </a:lnSpc>
              <a:spcBef>
                <a:spcPts val="0"/>
              </a:spcBef>
              <a:buNone/>
            </a:pPr>
            <a:r>
              <a:rPr lang="en-US" sz="2400" dirty="0">
                <a:solidFill>
                  <a:schemeClr val="bg1"/>
                </a:solidFill>
              </a:rPr>
              <a:t> </a:t>
            </a:r>
            <a:endParaRPr lang="es-ES" sz="1600" dirty="0">
              <a:solidFill>
                <a:schemeClr val="bg1"/>
              </a:solidFill>
            </a:endParaRPr>
          </a:p>
          <a:p>
            <a:pPr marL="0">
              <a:spcBef>
                <a:spcPts val="0"/>
              </a:spcBef>
              <a:buNone/>
            </a:pPr>
            <a:r>
              <a:rPr lang="en-US" sz="2400" dirty="0">
                <a:solidFill>
                  <a:schemeClr val="bg1"/>
                </a:solidFill>
              </a:rPr>
              <a:t>We are currently in the 21</a:t>
            </a:r>
            <a:r>
              <a:rPr lang="en-US" sz="2400" baseline="30000" dirty="0">
                <a:solidFill>
                  <a:schemeClr val="bg1"/>
                </a:solidFill>
              </a:rPr>
              <a:t>st</a:t>
            </a:r>
            <a:r>
              <a:rPr lang="en-US" sz="2400" dirty="0">
                <a:solidFill>
                  <a:schemeClr val="bg1"/>
                </a:solidFill>
              </a:rPr>
              <a:t> century.  Let’s look again at the situation of Taiwan during WWII in the Pacific, and try to formulate what remedial actions would be appropriate for preserving and enhancing the human rights of native Taiwanese people in the present era. We can present these in the form of “Recitals.” </a:t>
            </a:r>
            <a:endParaRPr lang="es-ES" sz="24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3 Rectángulo"/>
          <p:cNvSpPr/>
          <p:nvPr/>
        </p:nvSpPr>
        <p:spPr>
          <a:xfrm>
            <a:off x="1331640" y="0"/>
            <a:ext cx="7812360" cy="6858000"/>
          </a:xfrm>
          <a:prstGeom prst="rect">
            <a:avLst/>
          </a:prstGeom>
          <a:gradFill>
            <a:gsLst>
              <a:gs pos="0">
                <a:schemeClr val="bg1">
                  <a:alpha val="0"/>
                </a:schemeClr>
              </a:gs>
              <a:gs pos="6000">
                <a:schemeClr val="bg1">
                  <a:lumMod val="95000"/>
                </a:schemeClr>
              </a:gs>
              <a:gs pos="100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835696" y="332656"/>
            <a:ext cx="6768752" cy="864096"/>
          </a:xfrm>
        </p:spPr>
        <p:txBody>
          <a:bodyPr>
            <a:normAutofit/>
          </a:bodyPr>
          <a:lstStyle/>
          <a:p>
            <a:pPr algn="l"/>
            <a:r>
              <a:rPr lang="en-US" sz="3600" b="1" dirty="0">
                <a:effectLst>
                  <a:outerShdw blurRad="38100" dist="38100" dir="2700000" algn="tl">
                    <a:srgbClr val="000000">
                      <a:alpha val="43137"/>
                    </a:srgbClr>
                  </a:outerShdw>
                </a:effectLst>
              </a:rPr>
              <a:t>WHEREAS</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835696" y="1412776"/>
            <a:ext cx="7139136" cy="4275856"/>
          </a:xfrm>
        </p:spPr>
        <p:txBody>
          <a:bodyPr>
            <a:normAutofit fontScale="25000" lnSpcReduction="20000"/>
          </a:bodyPr>
          <a:lstStyle/>
          <a:p>
            <a:pPr marL="514350" indent="-514350">
              <a:lnSpc>
                <a:spcPct val="120000"/>
              </a:lnSpc>
              <a:buFont typeface="+mj-lt"/>
              <a:buAutoNum type="arabicPeriod"/>
            </a:pPr>
            <a:r>
              <a:rPr lang="en-US" sz="9600" dirty="0" smtClean="0"/>
              <a:t>In </a:t>
            </a:r>
            <a:r>
              <a:rPr lang="en-US" sz="9600" dirty="0"/>
              <a:t>the famous American Insurance Company case, 26 U.S. 511 (1828), Chief Justice Marshall offered this penetrating </a:t>
            </a:r>
            <a:r>
              <a:rPr lang="en-US" sz="9600" dirty="0" smtClean="0"/>
              <a:t>analysis:</a:t>
            </a:r>
            <a:endParaRPr lang="es-ES" sz="9600" dirty="0" smtClean="0"/>
          </a:p>
          <a:p>
            <a:pPr marL="514350" indent="-514350">
              <a:lnSpc>
                <a:spcPct val="120000"/>
              </a:lnSpc>
              <a:buNone/>
            </a:pPr>
            <a:r>
              <a:rPr lang="es-ES" sz="6200" dirty="0"/>
              <a:t>	</a:t>
            </a:r>
            <a:r>
              <a:rPr lang="en-US" sz="7200" i="1" dirty="0" smtClean="0">
                <a:latin typeface="Arial" pitchFamily="34" charset="0"/>
                <a:cs typeface="Arial" pitchFamily="34" charset="0"/>
              </a:rPr>
              <a:t>The </a:t>
            </a:r>
            <a:r>
              <a:rPr lang="en-US" sz="7200" i="1" dirty="0">
                <a:latin typeface="Arial" pitchFamily="34" charset="0"/>
                <a:cs typeface="Arial" pitchFamily="34" charset="0"/>
              </a:rPr>
              <a:t>Constitution confers absolutely on the government of the Union the powers of making war and of making treaties; consequently, that government possesses the power of acquiring territory, either by conquest or by treaty</a:t>
            </a:r>
            <a:r>
              <a:rPr lang="en-US" sz="7200" i="1" dirty="0" smtClean="0">
                <a:latin typeface="Arial" pitchFamily="34" charset="0"/>
                <a:cs typeface="Arial" pitchFamily="34" charset="0"/>
              </a:rPr>
              <a:t>.</a:t>
            </a:r>
            <a:endParaRPr lang="es-ES" sz="8000" i="1" dirty="0">
              <a:latin typeface="Arial" pitchFamily="34" charset="0"/>
              <a:cs typeface="Arial" pitchFamily="34" charset="0"/>
            </a:endParaRPr>
          </a:p>
          <a:p>
            <a:pPr marL="514350" indent="-514350">
              <a:lnSpc>
                <a:spcPct val="120000"/>
              </a:lnSpc>
              <a:buFont typeface="+mj-lt"/>
              <a:buAutoNum type="arabicPeriod" startAt="2"/>
            </a:pPr>
            <a:r>
              <a:rPr lang="en-US" sz="9600" dirty="0" smtClean="0"/>
              <a:t>And more explicitly, in United States v. </a:t>
            </a:r>
            <a:r>
              <a:rPr lang="en-US" sz="9600" dirty="0" err="1" smtClean="0"/>
              <a:t>Huckabee</a:t>
            </a:r>
            <a:r>
              <a:rPr lang="en-US" sz="9600" dirty="0" smtClean="0"/>
              <a:t>, 83 U.S. 414 (1872), the Court speaking through Mr. Justice Clifford, said:</a:t>
            </a:r>
            <a:endParaRPr lang="es-ES" sz="9600" dirty="0" smtClean="0"/>
          </a:p>
          <a:p>
            <a:pPr marL="514350" indent="-514350">
              <a:lnSpc>
                <a:spcPct val="120000"/>
              </a:lnSpc>
              <a:buNone/>
            </a:pPr>
            <a:r>
              <a:rPr lang="es-ES" sz="6200" dirty="0" smtClean="0"/>
              <a:t>	</a:t>
            </a:r>
            <a:r>
              <a:rPr lang="en-US" sz="7200" i="1" dirty="0" smtClean="0">
                <a:latin typeface="Arial" pitchFamily="34" charset="0"/>
                <a:cs typeface="Arial" pitchFamily="34" charset="0"/>
              </a:rPr>
              <a:t>Power to acquire territory either by conquest or treaty is vested by the Constitution in the United States. Conquered territory, however, is usually held as a mere military occupation until the fate of the nation from which it is conquered is determined . . . .</a:t>
            </a:r>
            <a:endParaRPr lang="es-ES" sz="8000" i="1" dirty="0" smtClean="0">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3 Rectángulo"/>
          <p:cNvSpPr/>
          <p:nvPr/>
        </p:nvSpPr>
        <p:spPr>
          <a:xfrm>
            <a:off x="1331640" y="0"/>
            <a:ext cx="7812360" cy="6858000"/>
          </a:xfrm>
          <a:prstGeom prst="rect">
            <a:avLst/>
          </a:prstGeom>
          <a:gradFill>
            <a:gsLst>
              <a:gs pos="0">
                <a:schemeClr val="bg1">
                  <a:alpha val="0"/>
                </a:schemeClr>
              </a:gs>
              <a:gs pos="6000">
                <a:schemeClr val="bg1">
                  <a:lumMod val="95000"/>
                </a:schemeClr>
              </a:gs>
              <a:gs pos="100000">
                <a:schemeClr val="accent2">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835696" y="260648"/>
            <a:ext cx="6768752" cy="864096"/>
          </a:xfrm>
        </p:spPr>
        <p:txBody>
          <a:bodyPr>
            <a:normAutofit/>
          </a:bodyPr>
          <a:lstStyle/>
          <a:p>
            <a:pPr algn="l"/>
            <a:r>
              <a:rPr lang="es-ES" sz="3600" b="1" dirty="0" smtClean="0">
                <a:effectLst>
                  <a:outerShdw blurRad="38100" dist="38100" dir="2700000" algn="tl">
                    <a:srgbClr val="000000">
                      <a:alpha val="43137"/>
                    </a:srgbClr>
                  </a:outerShdw>
                </a:effectLst>
              </a:rPr>
              <a:t> </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835696" y="214290"/>
            <a:ext cx="7139136" cy="6286544"/>
          </a:xfrm>
        </p:spPr>
        <p:txBody>
          <a:bodyPr>
            <a:normAutofit lnSpcReduction="10000"/>
          </a:bodyPr>
          <a:lstStyle/>
          <a:p>
            <a:pPr marL="514350" indent="-514350">
              <a:spcBef>
                <a:spcPts val="1200"/>
              </a:spcBef>
              <a:buFont typeface="+mj-lt"/>
              <a:buAutoNum type="arabicPeriod" startAt="3"/>
            </a:pPr>
            <a:r>
              <a:rPr lang="en-US" sz="2400" dirty="0" smtClean="0"/>
              <a:t>During the course of the Pacific War, the historical record shows that United States military forces (air force, naval, etc.) liberated the Japanese islands of Formosa &amp; the Pescadores. The United States is the "conqueror." </a:t>
            </a:r>
            <a:endParaRPr lang="es-ES" sz="2400" dirty="0" smtClean="0"/>
          </a:p>
          <a:p>
            <a:pPr marL="514350" indent="-514350">
              <a:spcBef>
                <a:spcPts val="1200"/>
              </a:spcBef>
              <a:buFont typeface="+mj-lt"/>
              <a:buAutoNum type="arabicPeriod" startAt="4"/>
            </a:pPr>
            <a:r>
              <a:rPr lang="en-US" sz="2400" dirty="0" smtClean="0"/>
              <a:t>The conqueror has the belligerent right to institute military government over conquered territory. A dictionary definition says that "military government" is the form of administration by which an occupying power exercises government authority over occupied territory. </a:t>
            </a:r>
          </a:p>
          <a:p>
            <a:pPr marL="514350" indent="-514350">
              <a:spcBef>
                <a:spcPts val="1200"/>
              </a:spcBef>
              <a:buFont typeface="+mj-lt"/>
              <a:buAutoNum type="arabicPeriod" startAt="5"/>
            </a:pPr>
            <a:r>
              <a:rPr lang="en-US" sz="2400" dirty="0" smtClean="0"/>
              <a:t>With the close of the Pacific War,  the Allies have disbanded. Taiwan remains as territory conquered by U.S. military forces which </a:t>
            </a:r>
            <a:r>
              <a:rPr lang="en-US" sz="2400" b="1" dirty="0" smtClean="0"/>
              <a:t>did not </a:t>
            </a:r>
            <a:r>
              <a:rPr lang="en-US" sz="2400" dirty="0" smtClean="0"/>
              <a:t>achieve a final political status in the post-war peace treaty.  Significantly, Taiwan’s final legal status has remained </a:t>
            </a:r>
            <a:r>
              <a:rPr lang="en-US" sz="2400" i="1" dirty="0" smtClean="0"/>
              <a:t>undetermined</a:t>
            </a:r>
            <a:r>
              <a:rPr lang="en-US" sz="2400" dirty="0" smtClean="0"/>
              <a:t> up to the present day. </a:t>
            </a:r>
          </a:p>
          <a:p>
            <a:pPr marL="514350" indent="-514350">
              <a:spcBef>
                <a:spcPts val="1200"/>
              </a:spcBef>
              <a:buNone/>
            </a:pPr>
            <a:endParaRPr lang="es-ES" sz="2400" dirty="0" smtClean="0"/>
          </a:p>
          <a:p>
            <a:pPr>
              <a:buNone/>
            </a:pPr>
            <a:endParaRPr lang="es-E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7812360" cy="6858000"/>
          </a:xfrm>
          <a:prstGeom prst="rect">
            <a:avLst/>
          </a:prstGeom>
          <a:gradFill>
            <a:gsLst>
              <a:gs pos="0">
                <a:schemeClr val="bg1">
                  <a:alpha val="0"/>
                </a:schemeClr>
              </a:gs>
              <a:gs pos="59000">
                <a:schemeClr val="bg1">
                  <a:lumMod val="95000"/>
                </a:schemeClr>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79512" y="332656"/>
            <a:ext cx="6768752" cy="785818"/>
          </a:xfrm>
        </p:spPr>
        <p:txBody>
          <a:bodyPr>
            <a:normAutofit/>
          </a:bodyPr>
          <a:lstStyle/>
          <a:p>
            <a:pPr algn="l"/>
            <a:r>
              <a:rPr lang="en-US" sz="3600" b="1" dirty="0">
                <a:effectLst>
                  <a:outerShdw blurRad="38100" dist="38100" dir="2700000" algn="tl">
                    <a:srgbClr val="000000">
                      <a:alpha val="43137"/>
                    </a:srgbClr>
                  </a:outerShdw>
                </a:effectLst>
              </a:rPr>
              <a:t>WHEREAS</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1357298"/>
            <a:ext cx="7535760" cy="5500702"/>
          </a:xfrm>
        </p:spPr>
        <p:txBody>
          <a:bodyPr>
            <a:normAutofit fontScale="25000" lnSpcReduction="20000"/>
          </a:bodyPr>
          <a:lstStyle/>
          <a:p>
            <a:pPr marL="457200" indent="-457200">
              <a:buFont typeface="+mj-lt"/>
              <a:buAutoNum type="arabicPeriod"/>
            </a:pPr>
            <a:r>
              <a:rPr lang="en-US" sz="9600" dirty="0" smtClean="0"/>
              <a:t>After being transported to Taiwan on U.S. ships and aircraft, the military forces under Chiang Kai-shek (CKS) accepted the Japanese surrender on behalf of the Allies, according to the specifications of General Order No. 1, issued by Douglas MacArthur. However, surrender ceremonies and the ensuing military occupation of Taiwan are two different things.  The military occupation is being conducted on behalf of the "conqueror" and the "principal occupying power" -- the United States. </a:t>
            </a:r>
            <a:endParaRPr lang="es-ES" sz="9600" dirty="0" smtClean="0"/>
          </a:p>
          <a:p>
            <a:pPr marL="457200" indent="-457200">
              <a:spcBef>
                <a:spcPts val="1000"/>
              </a:spcBef>
              <a:buFont typeface="+mj-lt"/>
              <a:buAutoNum type="arabicPeriod"/>
            </a:pPr>
            <a:r>
              <a:rPr lang="en-US" sz="9600" dirty="0" smtClean="0"/>
              <a:t>Military occupation is conducted under "military government," and the United States has effectively delegated the military occupation of Taiwan to Chiang Kai-shek, head of the ROC, by means of the "law of agency."  Military occupation is period of "interim (political) status.“</a:t>
            </a:r>
            <a:endParaRPr lang="es-ES" sz="9600" dirty="0" smtClean="0"/>
          </a:p>
        </p:txBody>
      </p:sp>
      <p:pic>
        <p:nvPicPr>
          <p:cNvPr id="8194" name="Picture 2" descr="https://fbcdn-sphotos-h-a.akamaihd.net/hphotos-ak-xpa1/v/t34.0-12/10723388_10152475539537695_1163686582_n.jpg?oh=f93b28b6119452296995a0bf10cc8977&amp;oe=544213B7&amp;__gda__=1413591578_a72222d80838a682bff67c98ada65d6a"/>
          <p:cNvPicPr>
            <a:picLocks noChangeAspect="1" noChangeArrowheads="1"/>
          </p:cNvPicPr>
          <p:nvPr/>
        </p:nvPicPr>
        <p:blipFill>
          <a:blip r:embed="rId2" cstate="print"/>
          <a:srcRect/>
          <a:stretch>
            <a:fillRect/>
          </a:stretch>
        </p:blipFill>
        <p:spPr bwMode="auto">
          <a:xfrm>
            <a:off x="7254626" y="1"/>
            <a:ext cx="1889374" cy="141277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7812360" cy="6858000"/>
          </a:xfrm>
          <a:prstGeom prst="rect">
            <a:avLst/>
          </a:prstGeom>
          <a:gradFill>
            <a:gsLst>
              <a:gs pos="0">
                <a:schemeClr val="bg1">
                  <a:alpha val="0"/>
                </a:schemeClr>
              </a:gs>
              <a:gs pos="59000">
                <a:schemeClr val="bg1">
                  <a:lumMod val="95000"/>
                </a:schemeClr>
              </a:gs>
              <a:gs pos="100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79512" y="332656"/>
            <a:ext cx="6768752" cy="785818"/>
          </a:xfrm>
        </p:spPr>
        <p:txBody>
          <a:bodyPr>
            <a:normAutofit/>
          </a:bodyPr>
          <a:lstStyle/>
          <a:p>
            <a:pPr algn="l"/>
            <a:r>
              <a:rPr lang="es-ES" sz="3600" b="1" dirty="0" smtClean="0">
                <a:effectLst>
                  <a:outerShdw blurRad="38100" dist="38100" dir="2700000" algn="tl">
                    <a:srgbClr val="000000">
                      <a:alpha val="43137"/>
                    </a:srgbClr>
                  </a:outerShdw>
                </a:effectLst>
              </a:rPr>
              <a:t> </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1357298"/>
            <a:ext cx="5400600" cy="5500702"/>
          </a:xfrm>
        </p:spPr>
        <p:txBody>
          <a:bodyPr>
            <a:normAutofit/>
          </a:bodyPr>
          <a:lstStyle/>
          <a:p>
            <a:pPr marL="457200" indent="-457200">
              <a:spcBef>
                <a:spcPts val="1200"/>
              </a:spcBef>
              <a:buFont typeface="+mj-lt"/>
              <a:buAutoNum type="arabicPeriod" startAt="3"/>
            </a:pPr>
            <a:r>
              <a:rPr lang="en-US" sz="2400" dirty="0" smtClean="0"/>
              <a:t>The law of agency is the body of legal rules and norms concerned with any principal – agent relationship, in which one person (or group) has legal authority to act for another. The law of agency is based on the Latin maxim "Qui </a:t>
            </a:r>
            <a:r>
              <a:rPr lang="en-US" sz="2400" dirty="0" err="1" smtClean="0"/>
              <a:t>facit</a:t>
            </a:r>
            <a:r>
              <a:rPr lang="en-US" sz="2400" dirty="0" smtClean="0"/>
              <a:t> per </a:t>
            </a:r>
            <a:r>
              <a:rPr lang="en-US" sz="2400" dirty="0" err="1" smtClean="0"/>
              <a:t>alium</a:t>
            </a:r>
            <a:r>
              <a:rPr lang="en-US" sz="2400" dirty="0" smtClean="0"/>
              <a:t>, </a:t>
            </a:r>
            <a:r>
              <a:rPr lang="en-US" sz="2400" dirty="0" err="1" smtClean="0"/>
              <a:t>facit</a:t>
            </a:r>
            <a:r>
              <a:rPr lang="en-US" sz="2400" dirty="0" smtClean="0"/>
              <a:t> per se," which means "he who acts through another is deemed in law to do it himself."</a:t>
            </a:r>
            <a:endParaRPr lang="es-ES" sz="2400" dirty="0" smtClean="0"/>
          </a:p>
          <a:p>
            <a:pPr>
              <a:buNone/>
            </a:pPr>
            <a:endParaRPr lang="es-ES" dirty="0"/>
          </a:p>
        </p:txBody>
      </p:sp>
      <p:pic>
        <p:nvPicPr>
          <p:cNvPr id="4098" name="Picture 2" descr="C:\Users\Julian\Documents\Freelancer\PPT Proyect 2\Taiwan copia.png"/>
          <p:cNvPicPr>
            <a:picLocks noChangeAspect="1" noChangeArrowheads="1"/>
          </p:cNvPicPr>
          <p:nvPr/>
        </p:nvPicPr>
        <p:blipFill>
          <a:blip r:embed="rId2" cstate="print"/>
          <a:srcRect/>
          <a:stretch>
            <a:fillRect/>
          </a:stretch>
        </p:blipFill>
        <p:spPr bwMode="auto">
          <a:xfrm>
            <a:off x="5508104" y="692696"/>
            <a:ext cx="3314700" cy="5461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63000">
                <a:schemeClr val="accent2">
                  <a:lumMod val="60000"/>
                  <a:lumOff val="40000"/>
                </a:schemeClr>
              </a:gs>
              <a:gs pos="5000">
                <a:schemeClr val="bg1">
                  <a:lumMod val="95000"/>
                </a:schemeClr>
              </a:gs>
              <a:gs pos="85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32" y="64574"/>
            <a:ext cx="6768752" cy="864096"/>
          </a:xfrm>
        </p:spPr>
        <p:txBody>
          <a:bodyPr>
            <a:normAutofit/>
          </a:bodyPr>
          <a:lstStyle/>
          <a:p>
            <a:pPr algn="l"/>
            <a:r>
              <a:rPr lang="en-US" sz="3600" b="1" dirty="0">
                <a:effectLst>
                  <a:outerShdw blurRad="38100" dist="38100" dir="2700000" algn="tl">
                    <a:srgbClr val="000000">
                      <a:alpha val="43137"/>
                    </a:srgbClr>
                  </a:outerShdw>
                </a:effectLst>
              </a:rPr>
              <a:t>WHEREAS</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1340768"/>
            <a:ext cx="7632848" cy="5040560"/>
          </a:xfrm>
        </p:spPr>
        <p:txBody>
          <a:bodyPr>
            <a:normAutofit fontScale="25000" lnSpcReduction="20000"/>
          </a:bodyPr>
          <a:lstStyle/>
          <a:p>
            <a:pPr marL="457200" lvl="0" indent="-457200">
              <a:spcBef>
                <a:spcPts val="1800"/>
              </a:spcBef>
              <a:buFont typeface="+mj-lt"/>
              <a:buAutoNum type="arabicPeriod"/>
            </a:pPr>
            <a:r>
              <a:rPr lang="en-US" sz="9600" dirty="0" smtClean="0"/>
              <a:t>In the San Francisco Peace Treaty of April 28, 1952, Japan renounced all right, title and claim over Taiwan without designating a "receiving country."  However, Article 23(a) of the treaty designates the United States as the principal occupying power, and Article 4(b) confirms USMG jurisdiction over Taiwan.</a:t>
            </a:r>
          </a:p>
          <a:p>
            <a:pPr marL="457200" lvl="0" indent="-457200">
              <a:spcBef>
                <a:spcPts val="1000"/>
              </a:spcBef>
              <a:buFont typeface="+mj-lt"/>
              <a:buAutoNum type="arabicPeriod"/>
            </a:pPr>
            <a:r>
              <a:rPr lang="en-US" sz="9600" dirty="0" smtClean="0"/>
              <a:t>The Allies did not recognize any transfer of Taiwan’s territorial sovereignty to “China” upon the Oct. 25, 1945 date of the Japanese surrender ceremonies in Taiwan, nor on any other date in the 1940s, 1950s, 1960s, 1970s, etc.</a:t>
            </a:r>
            <a:endParaRPr lang="es-ES" sz="9600" dirty="0" smtClean="0"/>
          </a:p>
          <a:p>
            <a:pPr marL="457200" lvl="0" indent="-457200">
              <a:spcBef>
                <a:spcPts val="1000"/>
              </a:spcBef>
              <a:buFont typeface="+mj-lt"/>
              <a:buAutoNum type="arabicPeriod"/>
            </a:pPr>
            <a:r>
              <a:rPr lang="en-US" sz="9600" dirty="0" smtClean="0"/>
              <a:t>With reference to the One China Policy and the provisions of the Taiwan Relations Act, the nomenclature of “Republic of China” is not recognized after Jan. 1, 1979.</a:t>
            </a:r>
          </a:p>
        </p:txBody>
      </p:sp>
      <p:pic>
        <p:nvPicPr>
          <p:cNvPr id="6" name="Picture 6"/>
          <p:cNvPicPr>
            <a:picLocks noChangeAspect="1"/>
          </p:cNvPicPr>
          <p:nvPr/>
        </p:nvPicPr>
        <p:blipFill rotWithShape="1">
          <a:blip r:embed="rId2" cstate="print">
            <a:extLst>
              <a:ext uri="{28A0092B-C50C-407E-A947-70E740481C1C}">
                <a14:useLocalDpi xmlns="" xmlns:a14="http://schemas.microsoft.com/office/drawing/2010/main" val="0"/>
              </a:ext>
            </a:extLst>
          </a:blip>
          <a:srcRect l="53942" t="64515" r="-1073" b="8413"/>
          <a:stretch/>
        </p:blipFill>
        <p:spPr>
          <a:xfrm flipH="1">
            <a:off x="4954772" y="0"/>
            <a:ext cx="4189228" cy="12031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7000" r="-37000"/>
          </a:stretch>
        </a:blipFill>
        <a:effectLst/>
      </p:bgPr>
    </p:bg>
    <p:spTree>
      <p:nvGrpSpPr>
        <p:cNvPr id="1" name=""/>
        <p:cNvGrpSpPr/>
        <p:nvPr/>
      </p:nvGrpSpPr>
      <p:grpSpPr>
        <a:xfrm>
          <a:off x="0" y="0"/>
          <a:ext cx="0" cy="0"/>
          <a:chOff x="0" y="0"/>
          <a:chExt cx="0" cy="0"/>
        </a:xfrm>
      </p:grpSpPr>
      <p:sp>
        <p:nvSpPr>
          <p:cNvPr id="5" name="4 Rectángulo"/>
          <p:cNvSpPr/>
          <p:nvPr/>
        </p:nvSpPr>
        <p:spPr>
          <a:xfrm>
            <a:off x="539552" y="0"/>
            <a:ext cx="8604448" cy="6858000"/>
          </a:xfrm>
          <a:prstGeom prst="rect">
            <a:avLst/>
          </a:prstGeom>
          <a:gradFill>
            <a:gsLst>
              <a:gs pos="0">
                <a:schemeClr val="accent1">
                  <a:tint val="66000"/>
                  <a:satMod val="160000"/>
                  <a:alpha val="0"/>
                </a:schemeClr>
              </a:gs>
              <a:gs pos="1000">
                <a:srgbClr val="003300"/>
              </a:gs>
              <a:gs pos="100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331640" y="2708920"/>
            <a:ext cx="7500990" cy="1143000"/>
          </a:xfrm>
        </p:spPr>
        <p:txBody>
          <a:bodyPr>
            <a:normAutofit fontScale="90000"/>
          </a:bodyPr>
          <a:lstStyle/>
          <a:p>
            <a:r>
              <a:rPr lang="en-US" sz="2700" i="1" dirty="0" smtClean="0">
                <a:solidFill>
                  <a:schemeClr val="bg1"/>
                </a:solidFill>
                <a:effectLst>
                  <a:outerShdw blurRad="38100" dist="38100" dir="2700000" algn="tl">
                    <a:srgbClr val="000000">
                      <a:alpha val="43137"/>
                    </a:srgbClr>
                  </a:outerShdw>
                </a:effectLst>
              </a:rPr>
              <a:t>excerpts from</a:t>
            </a:r>
            <a:r>
              <a:rPr lang="en-US" sz="4000" b="1" dirty="0" smtClean="0">
                <a:solidFill>
                  <a:schemeClr val="bg1"/>
                </a:solidFill>
                <a:effectLst>
                  <a:outerShdw blurRad="38100" dist="38100" dir="2700000" algn="tl">
                    <a:srgbClr val="000000">
                      <a:alpha val="43137"/>
                    </a:srgbClr>
                  </a:outerShdw>
                </a:effectLst>
              </a:rPr>
              <a:t/>
            </a:r>
            <a:br>
              <a:rPr lang="en-US" sz="4000" b="1" dirty="0" smtClean="0">
                <a:solidFill>
                  <a:schemeClr val="bg1"/>
                </a:solidFill>
                <a:effectLst>
                  <a:outerShdw blurRad="38100" dist="38100" dir="2700000" algn="tl">
                    <a:srgbClr val="000000">
                      <a:alpha val="43137"/>
                    </a:srgbClr>
                  </a:outerShdw>
                </a:effectLst>
              </a:rPr>
            </a:br>
            <a:r>
              <a:rPr lang="en-US" sz="4000" b="1" dirty="0" smtClean="0">
                <a:solidFill>
                  <a:schemeClr val="bg1"/>
                </a:solidFill>
                <a:effectLst>
                  <a:outerShdw blurRad="38100" dist="38100" dir="2700000" algn="tl">
                    <a:srgbClr val="000000">
                      <a:alpha val="43137"/>
                    </a:srgbClr>
                  </a:outerShdw>
                </a:effectLst>
              </a:rPr>
              <a:t>PAPERS </a:t>
            </a:r>
            <a:r>
              <a:rPr lang="en-US" sz="4000" b="1" dirty="0">
                <a:solidFill>
                  <a:schemeClr val="bg1"/>
                </a:solidFill>
                <a:effectLst>
                  <a:outerShdw blurRad="38100" dist="38100" dir="2700000" algn="tl">
                    <a:srgbClr val="000000">
                      <a:alpha val="43137"/>
                    </a:srgbClr>
                  </a:outerShdw>
                </a:effectLst>
              </a:rPr>
              <a:t>CONCERNING </a:t>
            </a:r>
            <a:r>
              <a:rPr lang="en-US" b="1" dirty="0" smtClean="0">
                <a:solidFill>
                  <a:schemeClr val="bg1"/>
                </a:solidFill>
                <a:effectLst>
                  <a:outerShdw blurRad="38100" dist="38100" dir="2700000" algn="tl">
                    <a:srgbClr val="000000">
                      <a:alpha val="43137"/>
                    </a:srgbClr>
                  </a:outerShdw>
                </a:effectLst>
              </a:rPr>
              <a:t/>
            </a:r>
            <a:br>
              <a:rPr lang="en-US" b="1" dirty="0" smtClean="0">
                <a:solidFill>
                  <a:schemeClr val="bg1"/>
                </a:solidFill>
                <a:effectLst>
                  <a:outerShdw blurRad="38100" dist="38100" dir="2700000" algn="tl">
                    <a:srgbClr val="000000">
                      <a:alpha val="43137"/>
                    </a:srgbClr>
                  </a:outerShdw>
                </a:effectLst>
              </a:rPr>
            </a:br>
            <a:r>
              <a:rPr lang="en-US" sz="6000" b="1" dirty="0" smtClean="0">
                <a:solidFill>
                  <a:schemeClr val="bg1"/>
                </a:solidFill>
                <a:effectLst>
                  <a:outerShdw blurRad="38100" dist="38100" dir="2700000" algn="tl">
                    <a:srgbClr val="000000">
                      <a:alpha val="43137"/>
                    </a:srgbClr>
                  </a:outerShdw>
                </a:effectLst>
              </a:rPr>
              <a:t>MILITARY </a:t>
            </a:r>
            <a:r>
              <a:rPr lang="en-US" sz="6000" b="1" dirty="0">
                <a:solidFill>
                  <a:schemeClr val="bg1"/>
                </a:solidFill>
                <a:effectLst>
                  <a:outerShdw blurRad="38100" dist="38100" dir="2700000" algn="tl">
                    <a:srgbClr val="000000">
                      <a:alpha val="43137"/>
                    </a:srgbClr>
                  </a:outerShdw>
                </a:effectLst>
              </a:rPr>
              <a:t>GOVERNMENT </a:t>
            </a:r>
            <a:r>
              <a:rPr lang="en-US" b="1" dirty="0" smtClean="0">
                <a:solidFill>
                  <a:schemeClr val="bg1"/>
                </a:solidFill>
                <a:effectLst>
                  <a:outerShdw blurRad="38100" dist="38100" dir="2700000" algn="tl">
                    <a:srgbClr val="000000">
                      <a:alpha val="43137"/>
                    </a:srgbClr>
                  </a:outerShdw>
                </a:effectLst>
              </a:rPr>
              <a:t/>
            </a:r>
            <a:br>
              <a:rPr lang="en-US" b="1" dirty="0" smtClean="0">
                <a:solidFill>
                  <a:schemeClr val="bg1"/>
                </a:solidFill>
                <a:effectLst>
                  <a:outerShdw blurRad="38100" dist="38100" dir="2700000" algn="tl">
                    <a:srgbClr val="000000">
                      <a:alpha val="43137"/>
                    </a:srgbClr>
                  </a:outerShdw>
                </a:effectLst>
              </a:rPr>
            </a:br>
            <a:r>
              <a:rPr lang="en-US" sz="4000" b="1" dirty="0" smtClean="0">
                <a:solidFill>
                  <a:schemeClr val="bg1"/>
                </a:solidFill>
                <a:effectLst>
                  <a:outerShdw blurRad="38100" dist="38100" dir="2700000" algn="tl">
                    <a:srgbClr val="000000">
                      <a:alpha val="43137"/>
                    </a:srgbClr>
                  </a:outerShdw>
                </a:effectLst>
              </a:rPr>
              <a:t>IN FORMOSA</a:t>
            </a:r>
            <a:endParaRPr lang="es-ES" dirty="0"/>
          </a:p>
        </p:txBody>
      </p:sp>
      <p:pic>
        <p:nvPicPr>
          <p:cNvPr id="1027" name="Picture 3" descr="C:\Users\Julian\Documents\Freelancer\PPT Proyect 2\USA Flag.png"/>
          <p:cNvPicPr>
            <a:picLocks noChangeAspect="1" noChangeArrowheads="1"/>
          </p:cNvPicPr>
          <p:nvPr/>
        </p:nvPicPr>
        <p:blipFill>
          <a:blip r:embed="rId3" cstate="print"/>
          <a:srcRect/>
          <a:stretch>
            <a:fillRect/>
          </a:stretch>
        </p:blipFill>
        <p:spPr bwMode="auto">
          <a:xfrm>
            <a:off x="3635896" y="-243408"/>
            <a:ext cx="2438400" cy="2438400"/>
          </a:xfrm>
          <a:prstGeom prst="rect">
            <a:avLst/>
          </a:prstGeom>
          <a:noFill/>
        </p:spPr>
      </p:pic>
      <p:pic>
        <p:nvPicPr>
          <p:cNvPr id="1028" name="Picture 4" descr="C:\Users\Julian\Documents\Freelancer\PPT Proyect 2\Pentagono 1.png"/>
          <p:cNvPicPr>
            <a:picLocks noChangeAspect="1" noChangeArrowheads="1"/>
          </p:cNvPicPr>
          <p:nvPr/>
        </p:nvPicPr>
        <p:blipFill>
          <a:blip r:embed="rId4" cstate="print"/>
          <a:srcRect/>
          <a:stretch>
            <a:fillRect/>
          </a:stretch>
        </p:blipFill>
        <p:spPr bwMode="auto">
          <a:xfrm>
            <a:off x="3995936" y="4869160"/>
            <a:ext cx="2107345" cy="155235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63000">
                <a:schemeClr val="accent2">
                  <a:lumMod val="60000"/>
                  <a:lumOff val="40000"/>
                </a:schemeClr>
              </a:gs>
              <a:gs pos="5000">
                <a:schemeClr val="bg1">
                  <a:lumMod val="95000"/>
                </a:schemeClr>
              </a:gs>
              <a:gs pos="85000">
                <a:srgbClr val="0070C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6768752" cy="864096"/>
          </a:xfrm>
        </p:spPr>
        <p:txBody>
          <a:bodyPr>
            <a:normAutofit/>
          </a:bodyPr>
          <a:lstStyle/>
          <a:p>
            <a:pPr algn="l"/>
            <a:r>
              <a:rPr lang="es-ES" sz="3200" b="1" dirty="0" smtClean="0">
                <a:effectLst>
                  <a:outerShdw blurRad="38100" dist="38100" dir="2700000" algn="tl">
                    <a:srgbClr val="000000">
                      <a:alpha val="43137"/>
                    </a:srgbClr>
                  </a:outerShdw>
                </a:effectLst>
              </a:rPr>
              <a:t> </a:t>
            </a:r>
            <a:endParaRPr lang="es-ES" sz="32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908720"/>
            <a:ext cx="7632848" cy="5949280"/>
          </a:xfrm>
        </p:spPr>
        <p:txBody>
          <a:bodyPr>
            <a:normAutofit/>
          </a:bodyPr>
          <a:lstStyle/>
          <a:p>
            <a:pPr marL="457200" lvl="0" indent="-457200">
              <a:spcBef>
                <a:spcPts val="1200"/>
              </a:spcBef>
              <a:buFont typeface="+mj-lt"/>
              <a:buAutoNum type="arabicPeriod" startAt="4"/>
            </a:pPr>
            <a:r>
              <a:rPr lang="en-US" sz="2400" dirty="0" smtClean="0"/>
              <a:t>The following actions by the Republic of China authorities are serious violations of the laws of war and should be annulled by USMG proclamation:</a:t>
            </a:r>
            <a:endParaRPr lang="es-ES" sz="2400" dirty="0" smtClean="0"/>
          </a:p>
          <a:p>
            <a:pPr marL="857250" lvl="1" indent="-457200">
              <a:spcBef>
                <a:spcPts val="1200"/>
              </a:spcBef>
              <a:buFont typeface="+mj-lt"/>
              <a:buAutoNum type="alphaLcParenR"/>
            </a:pPr>
            <a:r>
              <a:rPr lang="en-US" sz="2400" dirty="0" smtClean="0"/>
              <a:t>the announcement of "Taiwan Retrocession Day" on Oct. 25, 1945, </a:t>
            </a:r>
            <a:endParaRPr lang="es-ES" sz="2400" dirty="0" smtClean="0"/>
          </a:p>
          <a:p>
            <a:pPr marL="857250" lvl="1" indent="-457200">
              <a:spcBef>
                <a:spcPts val="1200"/>
              </a:spcBef>
              <a:buFont typeface="+mj-lt"/>
              <a:buAutoNum type="alphaLcParenR"/>
            </a:pPr>
            <a:r>
              <a:rPr lang="en-US" sz="2400" dirty="0" smtClean="0"/>
              <a:t>the announced mass naturalization of Taiwanese persons as ROC citizens in Jan. 1946, </a:t>
            </a:r>
            <a:endParaRPr lang="es-ES" sz="2400" dirty="0" smtClean="0"/>
          </a:p>
          <a:p>
            <a:pPr marL="857250" lvl="1" indent="-457200">
              <a:spcBef>
                <a:spcPts val="1200"/>
              </a:spcBef>
              <a:buFont typeface="+mj-lt"/>
              <a:buAutoNum type="alphaLcParenR"/>
            </a:pPr>
            <a:r>
              <a:rPr lang="en-US" sz="2400" dirty="0" smtClean="0"/>
              <a:t>the implementation of the ROC Constitution in Taiwan beginning in late 1947, etc. </a:t>
            </a:r>
            <a:endParaRPr lang="es-ES" sz="2400" dirty="0" smtClean="0"/>
          </a:p>
          <a:p>
            <a:pPr>
              <a:spcBef>
                <a:spcPts val="1200"/>
              </a:spcBef>
              <a:buNone/>
            </a:pPr>
            <a:endParaRPr lang="en-US" sz="2400" dirty="0" smtClean="0"/>
          </a:p>
          <a:p>
            <a:pPr>
              <a:spcBef>
                <a:spcPts val="1200"/>
              </a:spcBef>
              <a:buNone/>
            </a:pPr>
            <a:r>
              <a:rPr lang="en-US" sz="2400" dirty="0" smtClean="0"/>
              <a:t>Additional violations could also be listed. </a:t>
            </a:r>
            <a:endParaRPr lang="es-ES" sz="2400" dirty="0" smtClean="0"/>
          </a:p>
          <a:p>
            <a:pPr>
              <a:buNone/>
            </a:pPr>
            <a:endParaRPr lang="es-ES" dirty="0"/>
          </a:p>
        </p:txBody>
      </p:sp>
      <p:pic>
        <p:nvPicPr>
          <p:cNvPr id="6" name="Picture 6"/>
          <p:cNvPicPr>
            <a:picLocks noChangeAspect="1"/>
          </p:cNvPicPr>
          <p:nvPr/>
        </p:nvPicPr>
        <p:blipFill rotWithShape="1">
          <a:blip r:embed="rId2" cstate="print">
            <a:extLst>
              <a:ext uri="{28A0092B-C50C-407E-A947-70E740481C1C}">
                <a14:useLocalDpi xmlns="" xmlns:a14="http://schemas.microsoft.com/office/drawing/2010/main" val="0"/>
              </a:ext>
            </a:extLst>
          </a:blip>
          <a:srcRect l="53942" t="64515" r="-1073" b="8413"/>
          <a:stretch/>
        </p:blipFill>
        <p:spPr>
          <a:xfrm flipH="1" flipV="1">
            <a:off x="4954772" y="5654860"/>
            <a:ext cx="4189228" cy="12031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50000">
                <a:schemeClr val="accent2">
                  <a:lumMod val="60000"/>
                  <a:lumOff val="40000"/>
                </a:schemeClr>
              </a:gs>
              <a:gs pos="5000">
                <a:schemeClr val="bg1">
                  <a:lumMod val="95000"/>
                </a:schemeClr>
              </a:gs>
              <a:gs pos="85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64574"/>
            <a:ext cx="6768752" cy="864096"/>
          </a:xfrm>
        </p:spPr>
        <p:txBody>
          <a:bodyPr>
            <a:normAutofit/>
          </a:bodyPr>
          <a:lstStyle/>
          <a:p>
            <a:pPr algn="l"/>
            <a:r>
              <a:rPr lang="en-US" sz="3600" b="1" dirty="0">
                <a:effectLst>
                  <a:outerShdw blurRad="38100" dist="38100" dir="2700000" algn="tl">
                    <a:srgbClr val="000000">
                      <a:alpha val="43137"/>
                    </a:srgbClr>
                  </a:outerShdw>
                </a:effectLst>
              </a:rPr>
              <a:t>WHEREAS</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1142984"/>
            <a:ext cx="7632848" cy="5715016"/>
          </a:xfrm>
        </p:spPr>
        <p:txBody>
          <a:bodyPr>
            <a:noAutofit/>
          </a:bodyPr>
          <a:lstStyle/>
          <a:p>
            <a:pPr>
              <a:buFont typeface="+mj-lt"/>
              <a:buAutoNum type="arabicPeriod"/>
            </a:pPr>
            <a:r>
              <a:rPr lang="en-US" sz="2400" dirty="0" smtClean="0"/>
              <a:t>The U.S. State Dept. informed the Senate in 1970 that "As Taiwan and the Pescadores are not covered by any existing international disposition; sovereignty over the area is an unsettled question subject to future international resolution." This statement has been often repeated since, however it must be qualified by noting that USMG administrative authority over Taiwan was specified in the SFPT.  Hence, the treaty effectively placed Taiwan under </a:t>
            </a:r>
            <a:r>
              <a:rPr lang="en-US" sz="2400" i="1" dirty="0" smtClean="0"/>
              <a:t>de jure</a:t>
            </a:r>
            <a:r>
              <a:rPr lang="en-US" sz="2400" dirty="0" smtClean="0"/>
              <a:t> U.S. military occupation, which is described in military terms as a "Civil Affairs Administration of a military government." </a:t>
            </a:r>
            <a:endParaRPr lang="es-ES" sz="2400" dirty="0" smtClean="0"/>
          </a:p>
        </p:txBody>
      </p:sp>
      <p:pic>
        <p:nvPicPr>
          <p:cNvPr id="32770" name="Picture 2" descr="C:\Users\Julian\Documents\Freelancer\PPT Proyect 2\USA Flag.png"/>
          <p:cNvPicPr>
            <a:picLocks noChangeAspect="1" noChangeArrowheads="1"/>
          </p:cNvPicPr>
          <p:nvPr/>
        </p:nvPicPr>
        <p:blipFill>
          <a:blip r:embed="rId2" cstate="print"/>
          <a:srcRect/>
          <a:stretch>
            <a:fillRect/>
          </a:stretch>
        </p:blipFill>
        <p:spPr bwMode="auto">
          <a:xfrm>
            <a:off x="6588224" y="4653136"/>
            <a:ext cx="1872208" cy="187220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50000">
                <a:schemeClr val="accent2">
                  <a:lumMod val="60000"/>
                  <a:lumOff val="40000"/>
                </a:schemeClr>
              </a:gs>
              <a:gs pos="5000">
                <a:schemeClr val="bg1">
                  <a:lumMod val="95000"/>
                </a:schemeClr>
              </a:gs>
              <a:gs pos="85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6768752" cy="864096"/>
          </a:xfrm>
        </p:spPr>
        <p:txBody>
          <a:bodyPr>
            <a:normAutofit/>
          </a:bodyPr>
          <a:lstStyle/>
          <a:p>
            <a:pPr algn="l"/>
            <a:r>
              <a:rPr lang="es-ES" sz="3600" b="1" dirty="0" smtClean="0">
                <a:effectLst>
                  <a:outerShdw blurRad="38100" dist="38100" dir="2700000" algn="tl">
                    <a:srgbClr val="000000">
                      <a:alpha val="43137"/>
                    </a:srgbClr>
                  </a:outerShdw>
                </a:effectLst>
              </a:rPr>
              <a:t> </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404664"/>
            <a:ext cx="7344816" cy="2952328"/>
          </a:xfrm>
        </p:spPr>
        <p:txBody>
          <a:bodyPr>
            <a:noAutofit/>
          </a:bodyPr>
          <a:lstStyle/>
          <a:p>
            <a:pPr marL="457200" indent="-457200">
              <a:spcBef>
                <a:spcPts val="0"/>
              </a:spcBef>
              <a:buFont typeface="+mj-lt"/>
              <a:buAutoNum type="arabicPeriod" startAt="2"/>
            </a:pPr>
            <a:r>
              <a:rPr lang="en-US" sz="2400" dirty="0" smtClean="0"/>
              <a:t>The U.S. Supreme Court has ruled that for a territorial cession after war, the military government of the (principal) occupying power does not end with the coming into force of the peace treaty, but continues until legally supplanted by a recognized “civil government” for the territory. </a:t>
            </a:r>
            <a:r>
              <a:rPr lang="en-US" sz="2000" i="1" dirty="0" smtClean="0"/>
              <a:t>See</a:t>
            </a:r>
            <a:r>
              <a:rPr lang="en-US" sz="2400" dirty="0" smtClean="0"/>
              <a:t> </a:t>
            </a:r>
            <a:r>
              <a:rPr lang="en-US" sz="2000" dirty="0" smtClean="0"/>
              <a:t>Dooley v. U.S., 182 U.S. 222 (1901); </a:t>
            </a:r>
            <a:r>
              <a:rPr lang="en-US" sz="2000" dirty="0" err="1" smtClean="0"/>
              <a:t>DeLima</a:t>
            </a:r>
            <a:r>
              <a:rPr lang="en-US" sz="2000" dirty="0" smtClean="0"/>
              <a:t> v. Bidwell, 182 U.S. 1 (1901); Cross v. Harrison, 57 U.S. 164 (1853); etc.</a:t>
            </a:r>
            <a:endParaRPr lang="es-ES" sz="2000" dirty="0" smtClean="0"/>
          </a:p>
        </p:txBody>
      </p:sp>
      <p:pic>
        <p:nvPicPr>
          <p:cNvPr id="6146" name="Picture 2" descr="C:\Users\Julian\Documents\Freelancer\PPT Proyect 2\American-Flag-psd74341.png"/>
          <p:cNvPicPr>
            <a:picLocks noChangeAspect="1" noChangeArrowheads="1"/>
          </p:cNvPicPr>
          <p:nvPr/>
        </p:nvPicPr>
        <p:blipFill>
          <a:blip r:embed="rId2" cstate="print"/>
          <a:srcRect/>
          <a:stretch>
            <a:fillRect/>
          </a:stretch>
        </p:blipFill>
        <p:spPr bwMode="auto">
          <a:xfrm>
            <a:off x="7391398" y="836712"/>
            <a:ext cx="1752602" cy="1656209"/>
          </a:xfrm>
          <a:prstGeom prst="rect">
            <a:avLst/>
          </a:prstGeom>
          <a:noFill/>
        </p:spPr>
      </p:pic>
      <p:sp>
        <p:nvSpPr>
          <p:cNvPr id="6" name="2 Marcador de contenido"/>
          <p:cNvSpPr txBox="1">
            <a:spLocks/>
          </p:cNvSpPr>
          <p:nvPr/>
        </p:nvSpPr>
        <p:spPr>
          <a:xfrm>
            <a:off x="179512" y="3356992"/>
            <a:ext cx="8712968" cy="3869432"/>
          </a:xfrm>
          <a:prstGeom prst="rect">
            <a:avLst/>
          </a:prstGeom>
        </p:spPr>
        <p:txBody>
          <a:bodyPr vert="horz" lIns="91440" tIns="45720" rIns="91440" bIns="45720" rtlCol="0">
            <a:no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 thorough examination of the legal record from the administration of President Truman to the present fails to reveal any record of the announcement of the end of USMG jurisdiction over Taiwan.  Hence, Taiwanese efforts at obtaining “autonomy” and working toward eventual "self-determination" should begin with the recognition that USMG jurisdiction over Taiwan is still active.  Taiwan is not independent at the present time. </a:t>
            </a:r>
            <a:endParaRPr kumimoji="0" lang="es-E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50000">
                <a:schemeClr val="accent2">
                  <a:lumMod val="60000"/>
                  <a:lumOff val="40000"/>
                </a:schemeClr>
              </a:gs>
              <a:gs pos="5000">
                <a:schemeClr val="bg1">
                  <a:lumMod val="95000"/>
                </a:schemeClr>
              </a:gs>
              <a:gs pos="8500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0" y="0"/>
            <a:ext cx="6768752" cy="864096"/>
          </a:xfrm>
        </p:spPr>
        <p:txBody>
          <a:bodyPr>
            <a:normAutofit/>
          </a:bodyPr>
          <a:lstStyle/>
          <a:p>
            <a:pPr algn="l"/>
            <a:r>
              <a:rPr lang="es-ES" sz="3600" b="1" dirty="0" smtClean="0">
                <a:effectLst>
                  <a:outerShdw blurRad="38100" dist="38100" dir="2700000" algn="tl">
                    <a:srgbClr val="000000">
                      <a:alpha val="43137"/>
                    </a:srgbClr>
                  </a:outerShdw>
                </a:effectLst>
              </a:rPr>
              <a:t> </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79512" y="908720"/>
            <a:ext cx="7632848" cy="5949280"/>
          </a:xfrm>
        </p:spPr>
        <p:txBody>
          <a:bodyPr>
            <a:noAutofit/>
          </a:bodyPr>
          <a:lstStyle/>
          <a:p>
            <a:pPr marL="457200" indent="-457200">
              <a:buFont typeface="+mj-lt"/>
              <a:buAutoNum type="arabicPeriod" startAt="4"/>
            </a:pPr>
            <a:r>
              <a:rPr lang="en-US" sz="2400" dirty="0" smtClean="0"/>
              <a:t>In late October 1949, Chinese President Li </a:t>
            </a:r>
            <a:r>
              <a:rPr lang="en-US" sz="2400" dirty="0" err="1" smtClean="0"/>
              <a:t>Zongren</a:t>
            </a:r>
            <a:r>
              <a:rPr lang="en-US" sz="2400" dirty="0" smtClean="0"/>
              <a:t> stated that he would prefer a joint Sino-American Commission govern Taiwan, but if the U.S. did not favor this proposal, the U.S. could properly take over Taiwan by "right of conquest."</a:t>
            </a:r>
            <a:endParaRPr lang="es-ES" sz="2400" dirty="0" smtClean="0"/>
          </a:p>
        </p:txBody>
      </p:sp>
      <p:pic>
        <p:nvPicPr>
          <p:cNvPr id="5122" name="Picture 2" descr="C:\Users\Julian\Documents\Freelancer\PPT Proyect 2\USA FLAG ON MAP TRANSPERANT BCKGRD.png"/>
          <p:cNvPicPr>
            <a:picLocks noChangeAspect="1" noChangeArrowheads="1"/>
          </p:cNvPicPr>
          <p:nvPr/>
        </p:nvPicPr>
        <p:blipFill>
          <a:blip r:embed="rId2" cstate="print"/>
          <a:srcRect/>
          <a:stretch>
            <a:fillRect/>
          </a:stretch>
        </p:blipFill>
        <p:spPr bwMode="auto">
          <a:xfrm>
            <a:off x="3851920" y="3212976"/>
            <a:ext cx="4846183" cy="3179861"/>
          </a:xfrm>
          <a:prstGeom prst="rect">
            <a:avLst/>
          </a:prstGeom>
          <a:noFill/>
        </p:spPr>
      </p:pic>
      <p:pic>
        <p:nvPicPr>
          <p:cNvPr id="1026" name="Picture 2" descr="C:\Users\Julian\Documents\Freelancer\PPT Proyect 2\Flag-map-of-taiwan.png"/>
          <p:cNvPicPr>
            <a:picLocks noChangeAspect="1" noChangeArrowheads="1"/>
          </p:cNvPicPr>
          <p:nvPr/>
        </p:nvPicPr>
        <p:blipFill>
          <a:blip r:embed="rId3" cstate="print"/>
          <a:srcRect/>
          <a:stretch>
            <a:fillRect/>
          </a:stretch>
        </p:blipFill>
        <p:spPr bwMode="auto">
          <a:xfrm>
            <a:off x="1259632" y="3068960"/>
            <a:ext cx="3670746" cy="337287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7000" r="-27000"/>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7884368" cy="6858000"/>
          </a:xfrm>
          <a:prstGeom prst="rect">
            <a:avLst/>
          </a:prstGeom>
          <a:gradFill>
            <a:gsLst>
              <a:gs pos="0">
                <a:schemeClr val="bg1">
                  <a:alpha val="0"/>
                </a:schemeClr>
              </a:gs>
              <a:gs pos="1000">
                <a:schemeClr val="accent2">
                  <a:lumMod val="75000"/>
                </a:schemeClr>
              </a:gs>
              <a:gs pos="100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p:cNvSpPr>
            <a:spLocks noGrp="1"/>
          </p:cNvSpPr>
          <p:nvPr>
            <p:ph idx="1"/>
          </p:nvPr>
        </p:nvSpPr>
        <p:spPr>
          <a:xfrm>
            <a:off x="539552" y="1412776"/>
            <a:ext cx="6192688" cy="4811996"/>
          </a:xfrm>
        </p:spPr>
        <p:txBody>
          <a:bodyPr>
            <a:noAutofit/>
          </a:bodyPr>
          <a:lstStyle/>
          <a:p>
            <a:pPr marL="0">
              <a:buNone/>
            </a:pPr>
            <a:r>
              <a:rPr lang="en-US" sz="2400" dirty="0">
                <a:solidFill>
                  <a:schemeClr val="bg1"/>
                </a:solidFill>
              </a:rPr>
              <a:t>Based on the above, the U.S. Dept. of Defense should immediately cancel all delegation of authority to the Chinese Nationalists for the administration of Taiwan, and assist the native Taiwanese people in discarding the legacy of the Republic of China, which is without any international legitimacy to govern Taiwan</a:t>
            </a:r>
            <a:r>
              <a:rPr lang="en-US" sz="2400" dirty="0" smtClean="0">
                <a:solidFill>
                  <a:schemeClr val="bg1"/>
                </a:solidFill>
              </a:rPr>
              <a:t>.</a:t>
            </a:r>
          </a:p>
          <a:p>
            <a:pPr marL="0">
              <a:buNone/>
            </a:pPr>
            <a:endParaRPr lang="en-US" sz="2400" dirty="0" smtClean="0">
              <a:solidFill>
                <a:schemeClr val="bg1"/>
              </a:solidFill>
            </a:endParaRPr>
          </a:p>
          <a:p>
            <a:pPr marL="0">
              <a:buNone/>
            </a:pPr>
            <a:r>
              <a:rPr lang="en-US" sz="2400" dirty="0" smtClean="0">
                <a:solidFill>
                  <a:schemeClr val="bg1"/>
                </a:solidFill>
              </a:rPr>
              <a:t>Direct </a:t>
            </a:r>
            <a:r>
              <a:rPr lang="en-US" sz="2400" dirty="0">
                <a:solidFill>
                  <a:schemeClr val="bg1"/>
                </a:solidFill>
              </a:rPr>
              <a:t>USMG jurisdiction should be initiated, according to the “common defense” clause of the U.S. Constitution and the specifications of the SFPT.</a:t>
            </a:r>
            <a:endParaRPr lang="es-ES" sz="2400" dirty="0">
              <a:solidFill>
                <a:schemeClr val="bg1"/>
              </a:solidFill>
            </a:endParaRPr>
          </a:p>
          <a:p>
            <a:pPr marL="0" algn="ctr">
              <a:buNone/>
            </a:pPr>
            <a:endParaRPr lang="es-ES" sz="2400" dirty="0"/>
          </a:p>
        </p:txBody>
      </p:sp>
      <p:sp>
        <p:nvSpPr>
          <p:cNvPr id="7" name="1 Título"/>
          <p:cNvSpPr>
            <a:spLocks noGrp="1"/>
          </p:cNvSpPr>
          <p:nvPr>
            <p:ph type="title"/>
          </p:nvPr>
        </p:nvSpPr>
        <p:spPr>
          <a:xfrm>
            <a:off x="539552" y="620688"/>
            <a:ext cx="6876256" cy="216024"/>
          </a:xfrm>
        </p:spPr>
        <p:txBody>
          <a:bodyPr>
            <a:normAutofit fontScale="90000"/>
          </a:bodyPr>
          <a:lstStyle/>
          <a:p>
            <a:pPr algn="l"/>
            <a:r>
              <a:rPr lang="en-US" sz="3200" b="1" dirty="0">
                <a:solidFill>
                  <a:schemeClr val="bg1"/>
                </a:solidFill>
                <a:effectLst>
                  <a:outerShdw blurRad="38100" dist="38100" dir="2700000" algn="tl">
                    <a:srgbClr val="000000">
                      <a:alpha val="43137"/>
                    </a:srgbClr>
                  </a:outerShdw>
                </a:effectLst>
              </a:rPr>
              <a:t>THEREFORE, PREMISES CONSIDERED</a:t>
            </a:r>
            <a:endParaRPr lang="es-ES" sz="32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5" name="4 Rectángulo"/>
          <p:cNvSpPr/>
          <p:nvPr/>
        </p:nvSpPr>
        <p:spPr>
          <a:xfrm>
            <a:off x="0" y="0"/>
            <a:ext cx="8820472" cy="6858000"/>
          </a:xfrm>
          <a:prstGeom prst="rect">
            <a:avLst/>
          </a:prstGeom>
          <a:gradFill>
            <a:gsLst>
              <a:gs pos="0">
                <a:schemeClr val="accent1">
                  <a:tint val="66000"/>
                  <a:satMod val="160000"/>
                  <a:alpha val="0"/>
                </a:schemeClr>
              </a:gs>
              <a:gs pos="1000">
                <a:schemeClr val="tx2">
                  <a:lumMod val="75000"/>
                </a:schemeClr>
              </a:gs>
              <a:gs pos="100000">
                <a:schemeClr val="accent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251520" y="260648"/>
            <a:ext cx="7416824" cy="504056"/>
          </a:xfrm>
        </p:spPr>
        <p:txBody>
          <a:bodyPr>
            <a:noAutofit/>
          </a:bodyPr>
          <a:lstStyle/>
          <a:p>
            <a:pPr algn="l"/>
            <a:r>
              <a:rPr lang="en-US" sz="3200" b="1" dirty="0">
                <a:solidFill>
                  <a:schemeClr val="bg1"/>
                </a:solidFill>
                <a:effectLst>
                  <a:outerShdw blurRad="38100" dist="38100" dir="2700000" algn="tl">
                    <a:srgbClr val="000000">
                      <a:alpha val="43137"/>
                    </a:srgbClr>
                  </a:outerShdw>
                </a:effectLst>
              </a:rPr>
              <a:t>Now, therefore, be it </a:t>
            </a:r>
            <a:r>
              <a:rPr lang="en-US" sz="3200" b="1" dirty="0" smtClean="0">
                <a:solidFill>
                  <a:schemeClr val="bg1"/>
                </a:solidFill>
                <a:effectLst>
                  <a:outerShdw blurRad="38100" dist="38100" dir="2700000" algn="tl">
                    <a:srgbClr val="000000">
                      <a:alpha val="43137"/>
                    </a:srgbClr>
                  </a:outerShdw>
                </a:effectLst>
              </a:rPr>
              <a:t>RESOLVED </a:t>
            </a:r>
            <a:endParaRPr lang="es-ES" sz="3200" b="1" dirty="0">
              <a:solidFill>
                <a:schemeClr val="bg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51520" y="980728"/>
            <a:ext cx="7992888" cy="5877272"/>
          </a:xfrm>
        </p:spPr>
        <p:txBody>
          <a:bodyPr>
            <a:noAutofit/>
          </a:bodyPr>
          <a:lstStyle/>
          <a:p>
            <a:pPr marL="0">
              <a:buNone/>
            </a:pPr>
            <a:r>
              <a:rPr lang="en-US" sz="2400" dirty="0">
                <a:solidFill>
                  <a:schemeClr val="bg1"/>
                </a:solidFill>
              </a:rPr>
              <a:t>That the U.S. Executive and Congressional branches should offer all necessary aid and assistance to the native Taiwanese people for proper reorganization of Taiwan’s governance system.  A U.S. military governor should be appointed for Taiwan, and should immediately announce procedures for selecting delegates for a constitutional convention to draft a new Taiwan Constitution, and under the authority thereof to design a new Taiwan flag, conduct new Taiwan elections, reformulate Taiwan educational policy, tax policy, cultural policy, health &amp; medical policy, fuel &amp; energy policy, news media &amp; broadcasting policy, agricultural &amp; fishery cultivation policy, water resource control policy, police governance policy, etc. </a:t>
            </a:r>
            <a:endParaRPr lang="en-US" sz="2400" dirty="0" smtClean="0">
              <a:solidFill>
                <a:schemeClr val="bg1"/>
              </a:solidFill>
            </a:endParaRPr>
          </a:p>
          <a:p>
            <a:pPr marL="0">
              <a:buNone/>
            </a:pPr>
            <a:endParaRPr lang="en-US" sz="2200" dirty="0" smtClean="0">
              <a:solidFill>
                <a:schemeClr val="bg1"/>
              </a:solidFill>
            </a:endParaRPr>
          </a:p>
          <a:p>
            <a:pPr marL="0">
              <a:buNone/>
            </a:pPr>
            <a:endParaRPr lang="en-US" sz="2400" dirty="0" smtClean="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5" name="4 Rectángulo"/>
          <p:cNvSpPr/>
          <p:nvPr/>
        </p:nvSpPr>
        <p:spPr>
          <a:xfrm>
            <a:off x="0" y="0"/>
            <a:ext cx="8820472" cy="6858000"/>
          </a:xfrm>
          <a:prstGeom prst="rect">
            <a:avLst/>
          </a:prstGeom>
          <a:gradFill>
            <a:gsLst>
              <a:gs pos="0">
                <a:schemeClr val="accent1">
                  <a:tint val="66000"/>
                  <a:satMod val="160000"/>
                  <a:alpha val="0"/>
                </a:schemeClr>
              </a:gs>
              <a:gs pos="1000">
                <a:schemeClr val="tx2">
                  <a:lumMod val="75000"/>
                </a:schemeClr>
              </a:gs>
              <a:gs pos="100000">
                <a:schemeClr val="accent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p:cNvSpPr>
            <a:spLocks noGrp="1"/>
          </p:cNvSpPr>
          <p:nvPr>
            <p:ph idx="1"/>
          </p:nvPr>
        </p:nvSpPr>
        <p:spPr>
          <a:xfrm>
            <a:off x="251520" y="188640"/>
            <a:ext cx="7992888" cy="6669360"/>
          </a:xfrm>
        </p:spPr>
        <p:txBody>
          <a:bodyPr>
            <a:noAutofit/>
          </a:bodyPr>
          <a:lstStyle/>
          <a:p>
            <a:pPr marL="0">
              <a:buNone/>
            </a:pPr>
            <a:r>
              <a:rPr lang="en-US" sz="2400" dirty="0" smtClean="0">
                <a:solidFill>
                  <a:schemeClr val="bg1"/>
                </a:solidFill>
              </a:rPr>
              <a:t>Such arrangements are authorized by the historical precedent established in dealing with conquered island territory in the Spanish American War.  In particular, the situation of occupied Cuba in the 1899 to 1902 period, and before the recognition of Cuba's independence, has many important points of comparison.  </a:t>
            </a:r>
          </a:p>
          <a:p>
            <a:pPr marL="0">
              <a:buNone/>
            </a:pPr>
            <a:r>
              <a:rPr lang="en-US" sz="2400" dirty="0" smtClean="0">
                <a:solidFill>
                  <a:schemeClr val="bg1"/>
                </a:solidFill>
              </a:rPr>
              <a:t>As a "government in exile," the Republic of China may be allocated a small portion of land in Taiwan to continue to conduct its own affairs, until such time as it can completely remove itself back to mainland China.       </a:t>
            </a:r>
          </a:p>
          <a:p>
            <a:pPr marL="0">
              <a:buNone/>
            </a:pPr>
            <a:endParaRPr lang="en-US" sz="2400" dirty="0" smtClean="0">
              <a:solidFill>
                <a:schemeClr val="bg1"/>
              </a:solidFill>
            </a:endParaRPr>
          </a:p>
          <a:p>
            <a:pPr marL="0">
              <a:buNone/>
            </a:pPr>
            <a:endParaRPr lang="en-US" sz="2400" dirty="0" smtClean="0">
              <a:solidFill>
                <a:schemeClr val="bg1"/>
              </a:solidFill>
            </a:endParaRPr>
          </a:p>
          <a:p>
            <a:pPr marL="0">
              <a:buNone/>
            </a:pPr>
            <a:endParaRPr lang="en-US" sz="2400" dirty="0" smtClean="0">
              <a:solidFill>
                <a:schemeClr val="bg1"/>
              </a:solidFill>
            </a:endParaRPr>
          </a:p>
          <a:p>
            <a:pPr marL="0">
              <a:buNone/>
            </a:pPr>
            <a:r>
              <a:rPr lang="en-US" sz="2400" dirty="0" smtClean="0">
                <a:solidFill>
                  <a:schemeClr val="bg1"/>
                </a:solidFill>
              </a:rPr>
              <a:t>In this way, the native Taiwanese people will attain a high degree of self governance and autonomy as the westernmost insular area of the United States of America.</a:t>
            </a:r>
          </a:p>
          <a:p>
            <a:pPr marL="0">
              <a:buNone/>
            </a:pPr>
            <a:endParaRPr lang="en-US" sz="2400" dirty="0" smtClean="0">
              <a:solidFill>
                <a:schemeClr val="bg1"/>
              </a:solidFill>
            </a:endParaRPr>
          </a:p>
        </p:txBody>
      </p:sp>
      <p:pic>
        <p:nvPicPr>
          <p:cNvPr id="7" name="Picture 2" descr="C:\Users\Julian\Documents\Freelancer\PPT Proyect 2\Taiwan copia.png"/>
          <p:cNvPicPr>
            <a:picLocks noChangeAspect="1" noChangeArrowheads="1"/>
          </p:cNvPicPr>
          <p:nvPr/>
        </p:nvPicPr>
        <p:blipFill>
          <a:blip r:embed="rId3" cstate="print"/>
          <a:srcRect/>
          <a:stretch>
            <a:fillRect/>
          </a:stretch>
        </p:blipFill>
        <p:spPr bwMode="auto">
          <a:xfrm>
            <a:off x="5436096" y="3429000"/>
            <a:ext cx="1224136" cy="20167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6000" r="-26000"/>
          </a:stretch>
        </a:blipFill>
        <a:effectLst/>
      </p:bgPr>
    </p:bg>
    <p:spTree>
      <p:nvGrpSpPr>
        <p:cNvPr id="1" name=""/>
        <p:cNvGrpSpPr/>
        <p:nvPr/>
      </p:nvGrpSpPr>
      <p:grpSpPr>
        <a:xfrm>
          <a:off x="0" y="0"/>
          <a:ext cx="0" cy="0"/>
          <a:chOff x="0" y="0"/>
          <a:chExt cx="0" cy="0"/>
        </a:xfrm>
      </p:grpSpPr>
      <p:pic>
        <p:nvPicPr>
          <p:cNvPr id="18" name="Picture 12"/>
          <p:cNvPicPr>
            <a:picLocks noChangeAspect="1"/>
          </p:cNvPicPr>
          <p:nvPr/>
        </p:nvPicPr>
        <p:blipFill rotWithShape="1">
          <a:blip r:embed="rId3" cstate="print">
            <a:extLst>
              <a:ext uri="{28A0092B-C50C-407E-A947-70E740481C1C}">
                <a14:useLocalDpi xmlns:a14="http://schemas.microsoft.com/office/drawing/2010/main" xmlns="" val="0"/>
              </a:ext>
            </a:extLst>
          </a:blip>
          <a:srcRect l="15423" t="4837" r="10784" b="46229"/>
          <a:stretch/>
        </p:blipFill>
        <p:spPr>
          <a:xfrm flipH="1">
            <a:off x="0" y="3826236"/>
            <a:ext cx="9144000" cy="3031764"/>
          </a:xfrm>
          <a:prstGeom prst="rect">
            <a:avLst/>
          </a:prstGeom>
        </p:spPr>
      </p:pic>
      <p:sp>
        <p:nvSpPr>
          <p:cNvPr id="2" name="1 Título"/>
          <p:cNvSpPr>
            <a:spLocks noGrp="1"/>
          </p:cNvSpPr>
          <p:nvPr>
            <p:ph type="ctrTitle"/>
          </p:nvPr>
        </p:nvSpPr>
        <p:spPr>
          <a:xfrm>
            <a:off x="827584" y="0"/>
            <a:ext cx="7774632" cy="3672408"/>
          </a:xfrm>
          <a:noFill/>
          <a:ln>
            <a:noFill/>
          </a:ln>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8000" b="1" cap="all" dirty="0">
                <a:ln w="0"/>
                <a:effectLst>
                  <a:reflection blurRad="12700" stA="50000" endPos="50000" dist="5000" dir="5400000" sy="-100000" rotWithShape="0"/>
                </a:effectLst>
                <a:latin typeface="Vijaya" pitchFamily="34" charset="0"/>
                <a:cs typeface="Vijaya" pitchFamily="34" charset="0"/>
              </a:rPr>
              <a:t>Thank you for your </a:t>
            </a:r>
            <a:r>
              <a:rPr lang="en-US" sz="8000" b="1" cap="all" dirty="0" smtClean="0">
                <a:ln w="0"/>
                <a:effectLst>
                  <a:reflection blurRad="12700" stA="50000" endPos="50000" dist="5000" dir="5400000" sy="-100000" rotWithShape="0"/>
                </a:effectLst>
                <a:latin typeface="Vijaya" pitchFamily="34" charset="0"/>
                <a:cs typeface="Vijaya" pitchFamily="34" charset="0"/>
              </a:rPr>
              <a:t>attention.</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Stencil" pitchFamily="82" charset="0"/>
              </a:rPr>
              <a:t/>
            </a:r>
            <a:b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Stencil" pitchFamily="82" charset="0"/>
              </a:rPr>
            </a:br>
            <a:endParaRPr lang="es-E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Stencil" pitchFamily="82" charset="0"/>
            </a:endParaRPr>
          </a:p>
        </p:txBody>
      </p:sp>
      <p:sp>
        <p:nvSpPr>
          <p:cNvPr id="16" name="15 Rectángulo"/>
          <p:cNvSpPr/>
          <p:nvPr/>
        </p:nvSpPr>
        <p:spPr>
          <a:xfrm>
            <a:off x="611560" y="4077072"/>
            <a:ext cx="5112568"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None/>
            </a:pPr>
            <a:r>
              <a:rPr lang="en-US" sz="3600" b="1" cap="all" dirty="0" smtClean="0">
                <a:ln w="0"/>
                <a:effectLst>
                  <a:reflection blurRad="12700" stA="50000" endPos="50000" dist="5000" dir="5400000" sy="-100000" rotWithShape="0"/>
                </a:effectLst>
                <a:latin typeface="Vijaya" pitchFamily="34" charset="0"/>
                <a:ea typeface="+mj-ea"/>
                <a:cs typeface="Vijaya" pitchFamily="34" charset="0"/>
              </a:rPr>
              <a:t>Taiwan Studies Group</a:t>
            </a:r>
          </a:p>
          <a:p>
            <a:pPr>
              <a:buNone/>
            </a:pPr>
            <a:r>
              <a:rPr lang="en-US" sz="3600" b="1" cap="all" dirty="0" smtClean="0">
                <a:ln w="0"/>
                <a:effectLst>
                  <a:reflection blurRad="12700" stA="50000" endPos="50000" dist="5000" dir="5400000" sy="-100000" rotWithShape="0"/>
                </a:effectLst>
                <a:latin typeface="Vijaya" pitchFamily="34" charset="0"/>
                <a:ea typeface="+mj-ea"/>
                <a:cs typeface="Vijaya" pitchFamily="34" charset="0"/>
              </a:rPr>
              <a:t>2014 – 2015 </a:t>
            </a:r>
            <a:r>
              <a:rPr lang="en-US" sz="3600" b="1" cap="all" dirty="0" smtClean="0">
                <a:ln w="0"/>
                <a:effectLst>
                  <a:reflection blurRad="12700" stA="50000" endPos="50000" dist="5000" dir="5400000" sy="-100000" rotWithShape="0"/>
                </a:effectLst>
                <a:latin typeface="Vijaya" pitchFamily="34" charset="0"/>
                <a:ea typeface="+mj-ea"/>
                <a:cs typeface="Vijaya" pitchFamily="34" charset="0"/>
              </a:rPr>
              <a:t> </a:t>
            </a:r>
            <a:endParaRPr lang="es-ES" sz="3600" b="1" cap="all" dirty="0">
              <a:ln w="0"/>
              <a:effectLst>
                <a:reflection blurRad="12700" stA="50000" endPos="50000" dist="5000" dir="5400000" sy="-100000" rotWithShape="0"/>
              </a:effectLst>
              <a:latin typeface="Vijaya" pitchFamily="34" charset="0"/>
              <a:ea typeface="+mj-ea"/>
              <a:cs typeface="Vijaya" pitchFamily="34" charset="0"/>
            </a:endParaRPr>
          </a:p>
        </p:txBody>
      </p:sp>
      <p:sp>
        <p:nvSpPr>
          <p:cNvPr id="5" name="文字方塊 4"/>
          <p:cNvSpPr txBox="1"/>
          <p:nvPr/>
        </p:nvSpPr>
        <p:spPr>
          <a:xfrm>
            <a:off x="3357554" y="6215082"/>
            <a:ext cx="2286016" cy="461665"/>
          </a:xfrm>
          <a:prstGeom prst="rect">
            <a:avLst/>
          </a:prstGeom>
          <a:noFill/>
        </p:spPr>
        <p:txBody>
          <a:bodyPr wrap="square" rtlCol="0">
            <a:spAutoFit/>
          </a:bodyPr>
          <a:lstStyle/>
          <a:p>
            <a:r>
              <a:rPr lang="en-US" altLang="zh-TW" sz="2400" b="1" dirty="0" smtClean="0"/>
              <a:t>v</a:t>
            </a:r>
            <a:r>
              <a:rPr lang="en-US" altLang="zh-TW" sz="2400" b="1" dirty="0" smtClean="0"/>
              <a:t>ersion 1.0</a:t>
            </a:r>
            <a:endParaRPr lang="zh-TW" altLang="en-US" sz="2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5" name="4 Rectángulo"/>
          <p:cNvSpPr/>
          <p:nvPr/>
        </p:nvSpPr>
        <p:spPr>
          <a:xfrm>
            <a:off x="539552" y="0"/>
            <a:ext cx="8604448" cy="6858000"/>
          </a:xfrm>
          <a:prstGeom prst="rect">
            <a:avLst/>
          </a:prstGeom>
          <a:gradFill>
            <a:gsLst>
              <a:gs pos="0">
                <a:schemeClr val="accent1">
                  <a:tint val="66000"/>
                  <a:satMod val="160000"/>
                  <a:alpha val="0"/>
                </a:schemeClr>
              </a:gs>
              <a:gs pos="1000">
                <a:srgbClr val="003300"/>
              </a:gs>
              <a:gs pos="100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187624" y="620688"/>
            <a:ext cx="7500990" cy="1143000"/>
          </a:xfrm>
        </p:spPr>
        <p:txBody>
          <a:bodyPr>
            <a:normAutofit fontScale="90000"/>
          </a:bodyPr>
          <a:lstStyle/>
          <a:p>
            <a:r>
              <a:rPr lang="en-US" sz="2700" i="1" dirty="0" smtClean="0">
                <a:solidFill>
                  <a:schemeClr val="bg1"/>
                </a:solidFill>
                <a:effectLst>
                  <a:outerShdw blurRad="38100" dist="38100" dir="2700000" algn="tl">
                    <a:srgbClr val="000000">
                      <a:alpha val="43137"/>
                    </a:srgbClr>
                  </a:outerShdw>
                </a:effectLst>
              </a:rPr>
              <a:t>excerpts from</a:t>
            </a:r>
            <a:r>
              <a:rPr lang="en-US" sz="4000" b="1" dirty="0" smtClean="0">
                <a:solidFill>
                  <a:schemeClr val="bg1"/>
                </a:solidFill>
                <a:effectLst>
                  <a:outerShdw blurRad="38100" dist="38100" dir="2700000" algn="tl">
                    <a:srgbClr val="000000">
                      <a:alpha val="43137"/>
                    </a:srgbClr>
                  </a:outerShdw>
                </a:effectLst>
              </a:rPr>
              <a:t/>
            </a:r>
            <a:br>
              <a:rPr lang="en-US" sz="40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PAPERS </a:t>
            </a:r>
            <a:r>
              <a:rPr lang="en-US" sz="3600" b="1" dirty="0">
                <a:solidFill>
                  <a:schemeClr val="bg1"/>
                </a:solidFill>
                <a:effectLst>
                  <a:outerShdw blurRad="38100" dist="38100" dir="2700000" algn="tl">
                    <a:srgbClr val="000000">
                      <a:alpha val="43137"/>
                    </a:srgbClr>
                  </a:outerShdw>
                </a:effectLst>
              </a:rPr>
              <a:t>CONCERNING </a:t>
            </a:r>
            <a:r>
              <a:rPr lang="en-US" b="1" dirty="0" smtClean="0">
                <a:solidFill>
                  <a:schemeClr val="bg1"/>
                </a:solidFill>
                <a:effectLst>
                  <a:outerShdw blurRad="38100" dist="38100" dir="2700000" algn="tl">
                    <a:srgbClr val="000000">
                      <a:alpha val="43137"/>
                    </a:srgbClr>
                  </a:outerShdw>
                </a:effectLst>
              </a:rPr>
              <a:t/>
            </a:r>
            <a:br>
              <a:rPr lang="en-US" b="1" dirty="0" smtClean="0">
                <a:solidFill>
                  <a:schemeClr val="bg1"/>
                </a:solidFill>
                <a:effectLst>
                  <a:outerShdw blurRad="38100" dist="38100" dir="2700000" algn="tl">
                    <a:srgbClr val="000000">
                      <a:alpha val="43137"/>
                    </a:srgbClr>
                  </a:outerShdw>
                </a:effectLst>
              </a:rPr>
            </a:br>
            <a:r>
              <a:rPr lang="en-US" sz="6000" b="1" dirty="0" smtClean="0">
                <a:solidFill>
                  <a:schemeClr val="bg1"/>
                </a:solidFill>
                <a:effectLst>
                  <a:outerShdw blurRad="38100" dist="38100" dir="2700000" algn="tl">
                    <a:srgbClr val="000000">
                      <a:alpha val="43137"/>
                    </a:srgbClr>
                  </a:outerShdw>
                </a:effectLst>
              </a:rPr>
              <a:t>MILITARY </a:t>
            </a:r>
            <a:r>
              <a:rPr lang="en-US" sz="6000" b="1" dirty="0">
                <a:solidFill>
                  <a:schemeClr val="bg1"/>
                </a:solidFill>
                <a:effectLst>
                  <a:outerShdw blurRad="38100" dist="38100" dir="2700000" algn="tl">
                    <a:srgbClr val="000000">
                      <a:alpha val="43137"/>
                    </a:srgbClr>
                  </a:outerShdw>
                </a:effectLst>
              </a:rPr>
              <a:t>GOVERNMENT </a:t>
            </a:r>
            <a:r>
              <a:rPr lang="en-US" b="1" dirty="0" smtClean="0">
                <a:solidFill>
                  <a:schemeClr val="bg1"/>
                </a:solidFill>
                <a:effectLst>
                  <a:outerShdw blurRad="38100" dist="38100" dir="2700000" algn="tl">
                    <a:srgbClr val="000000">
                      <a:alpha val="43137"/>
                    </a:srgbClr>
                  </a:outerShdw>
                </a:effectLst>
              </a:rPr>
              <a:t/>
            </a:r>
            <a:br>
              <a:rPr lang="en-US"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IN FORMOSA</a:t>
            </a:r>
            <a:endParaRPr lang="es-ES" dirty="0"/>
          </a:p>
        </p:txBody>
      </p:sp>
      <p:sp>
        <p:nvSpPr>
          <p:cNvPr id="3" name="2 Marcador de contenido"/>
          <p:cNvSpPr>
            <a:spLocks noGrp="1"/>
          </p:cNvSpPr>
          <p:nvPr>
            <p:ph idx="1"/>
          </p:nvPr>
        </p:nvSpPr>
        <p:spPr>
          <a:xfrm>
            <a:off x="1331640" y="2492896"/>
            <a:ext cx="7632848" cy="4176464"/>
          </a:xfrm>
        </p:spPr>
        <p:txBody>
          <a:bodyPr>
            <a:noAutofit/>
          </a:bodyPr>
          <a:lstStyle/>
          <a:p>
            <a:pPr marL="0">
              <a:buNone/>
            </a:pPr>
            <a:r>
              <a:rPr lang="en-US" sz="2300" dirty="0">
                <a:solidFill>
                  <a:schemeClr val="bg1"/>
                </a:solidFill>
              </a:rPr>
              <a:t>The Inter-Divisional Area Committee on the Far East has prepared fourteen papers on military government in Formosa to answer twenty-eight questions submitted to the Department by the Civil Affairs Division of the Army and the Occupied Area Section of the Navy.  These answers are based on the conditions which it is believed will probably exist in Formosa during the period of military government.  It is realized that new conditions may arise which will cause the Department to revise these papers or to issue new suggestions as to political aspects of military government in Formosa.  </a:t>
            </a:r>
            <a:endParaRPr lang="es-ES" sz="2300" dirty="0">
              <a:solidFill>
                <a:schemeClr val="bg1"/>
              </a:solidFill>
            </a:endParaRPr>
          </a:p>
        </p:txBody>
      </p:sp>
      <p:pic>
        <p:nvPicPr>
          <p:cNvPr id="2051" name="Picture 3" descr="C:\Users\Julian\Documents\Freelancer\PPT Proyect 2\Solider 1.png"/>
          <p:cNvPicPr>
            <a:picLocks noChangeAspect="1" noChangeArrowheads="1"/>
          </p:cNvPicPr>
          <p:nvPr/>
        </p:nvPicPr>
        <p:blipFill>
          <a:blip r:embed="rId3" cstate="print"/>
          <a:srcRect/>
          <a:stretch>
            <a:fillRect/>
          </a:stretch>
        </p:blipFill>
        <p:spPr bwMode="auto">
          <a:xfrm>
            <a:off x="0" y="3258000"/>
            <a:ext cx="1483670" cy="3600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7000" r="-37000"/>
          </a:stretch>
        </a:blipFill>
        <a:effectLst/>
      </p:bgPr>
    </p:bg>
    <p:spTree>
      <p:nvGrpSpPr>
        <p:cNvPr id="1" name=""/>
        <p:cNvGrpSpPr/>
        <p:nvPr/>
      </p:nvGrpSpPr>
      <p:grpSpPr>
        <a:xfrm>
          <a:off x="0" y="0"/>
          <a:ext cx="0" cy="0"/>
          <a:chOff x="0" y="0"/>
          <a:chExt cx="0" cy="0"/>
        </a:xfrm>
      </p:grpSpPr>
      <p:sp>
        <p:nvSpPr>
          <p:cNvPr id="4" name="3 Rectángulo"/>
          <p:cNvSpPr/>
          <p:nvPr/>
        </p:nvSpPr>
        <p:spPr>
          <a:xfrm>
            <a:off x="251520" y="0"/>
            <a:ext cx="8892480" cy="6858000"/>
          </a:xfrm>
          <a:prstGeom prst="rect">
            <a:avLst/>
          </a:prstGeom>
          <a:gradFill>
            <a:gsLst>
              <a:gs pos="0">
                <a:schemeClr val="bg1">
                  <a:alpha val="0"/>
                </a:schemeClr>
              </a:gs>
              <a:gs pos="1000">
                <a:srgbClr val="666633"/>
              </a:gs>
              <a:gs pos="100000">
                <a:srgbClr val="66663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899592" y="359756"/>
            <a:ext cx="8064896" cy="1426170"/>
          </a:xfrm>
        </p:spPr>
        <p:txBody>
          <a:bodyPr>
            <a:noAutofit/>
          </a:bodyPr>
          <a:lstStyle/>
          <a:p>
            <a:r>
              <a:rPr lang="en-US" sz="4000" b="1" dirty="0" smtClean="0">
                <a:effectLst>
                  <a:outerShdw blurRad="38100" dist="38100" dir="2700000" algn="tl">
                    <a:srgbClr val="000000">
                      <a:alpha val="43137"/>
                    </a:srgbClr>
                  </a:outerShdw>
                </a:effectLst>
              </a:rPr>
              <a:t>Washington, D.C.</a:t>
            </a:r>
            <a:r>
              <a:rPr lang="es-ES" sz="4000" b="1" dirty="0" smtClean="0">
                <a:effectLst>
                  <a:outerShdw blurRad="38100" dist="38100" dir="2700000" algn="tl">
                    <a:srgbClr val="000000">
                      <a:alpha val="43137"/>
                    </a:srgbClr>
                  </a:outerShdw>
                </a:effectLst>
              </a:rPr>
              <a:t> </a:t>
            </a:r>
            <a:br>
              <a:rPr lang="es-ES" sz="4000" b="1" dirty="0" smtClean="0">
                <a:effectLst>
                  <a:outerShdw blurRad="38100" dist="38100" dir="2700000" algn="tl">
                    <a:srgbClr val="000000">
                      <a:alpha val="43137"/>
                    </a:srgbClr>
                  </a:outerShdw>
                </a:effectLst>
              </a:rPr>
            </a:br>
            <a:r>
              <a:rPr lang="en-US" sz="6000" b="1" dirty="0" smtClean="0">
                <a:effectLst>
                  <a:outerShdw blurRad="38100" dist="38100" dir="2700000" algn="tl">
                    <a:srgbClr val="000000">
                      <a:alpha val="43137"/>
                    </a:srgbClr>
                  </a:outerShdw>
                </a:effectLst>
              </a:rPr>
              <a:t>June 28, 1944</a:t>
            </a:r>
            <a:endParaRPr lang="es-ES" sz="60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03648" y="2285992"/>
            <a:ext cx="7488832" cy="4239352"/>
          </a:xfrm>
        </p:spPr>
        <p:txBody>
          <a:bodyPr>
            <a:normAutofit/>
          </a:bodyPr>
          <a:lstStyle/>
          <a:p>
            <a:pPr marL="0" indent="-457200">
              <a:buNone/>
            </a:pPr>
            <a:r>
              <a:rPr lang="en-US" dirty="0" smtClean="0"/>
              <a:t>The main points of the papers which contain recommendations as to policy, as distinct from details of administration, are as follows:</a:t>
            </a:r>
          </a:p>
        </p:txBody>
      </p:sp>
      <p:pic>
        <p:nvPicPr>
          <p:cNvPr id="2050" name="Picture 2" descr="C:\Users\Julian\Documents\Freelancer\PPT Proyect 2\WWII_soldier_2002.png"/>
          <p:cNvPicPr>
            <a:picLocks noChangeAspect="1" noChangeArrowheads="1"/>
          </p:cNvPicPr>
          <p:nvPr/>
        </p:nvPicPr>
        <p:blipFill>
          <a:blip r:embed="rId3" cstate="print"/>
          <a:srcRect/>
          <a:stretch>
            <a:fillRect/>
          </a:stretch>
        </p:blipFill>
        <p:spPr bwMode="auto">
          <a:xfrm>
            <a:off x="6372200" y="3929066"/>
            <a:ext cx="1210398" cy="292893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5000" r="-25000"/>
          </a:stretch>
        </a:blipFill>
        <a:effectLst/>
      </p:bgPr>
    </p:bg>
    <p:spTree>
      <p:nvGrpSpPr>
        <p:cNvPr id="1" name=""/>
        <p:cNvGrpSpPr/>
        <p:nvPr/>
      </p:nvGrpSpPr>
      <p:grpSpPr>
        <a:xfrm>
          <a:off x="0" y="0"/>
          <a:ext cx="0" cy="0"/>
          <a:chOff x="0" y="0"/>
          <a:chExt cx="0" cy="0"/>
        </a:xfrm>
      </p:grpSpPr>
      <p:sp>
        <p:nvSpPr>
          <p:cNvPr id="4" name="3 Rectángulo"/>
          <p:cNvSpPr/>
          <p:nvPr/>
        </p:nvSpPr>
        <p:spPr>
          <a:xfrm>
            <a:off x="251520" y="0"/>
            <a:ext cx="8892480" cy="6858000"/>
          </a:xfrm>
          <a:prstGeom prst="rect">
            <a:avLst/>
          </a:prstGeom>
          <a:gradFill>
            <a:gsLst>
              <a:gs pos="0">
                <a:schemeClr val="bg1">
                  <a:alpha val="0"/>
                </a:schemeClr>
              </a:gs>
              <a:gs pos="1000">
                <a:srgbClr val="808000"/>
              </a:gs>
              <a:gs pos="100000">
                <a:srgbClr val="808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475656" y="274638"/>
            <a:ext cx="7488832" cy="1426170"/>
          </a:xfrm>
        </p:spPr>
        <p:txBody>
          <a:bodyPr>
            <a:noAutofit/>
          </a:bodyPr>
          <a:lstStyle/>
          <a:p>
            <a:pPr algn="l"/>
            <a:r>
              <a:rPr lang="en-US" sz="3600" b="1" dirty="0" smtClean="0">
                <a:effectLst>
                  <a:outerShdw blurRad="38100" dist="38100" dir="2700000" algn="tl">
                    <a:srgbClr val="000000">
                      <a:alpha val="43137"/>
                    </a:srgbClr>
                  </a:outerShdw>
                </a:effectLst>
              </a:rPr>
              <a:t>1. Transfer of Formosa to China</a:t>
            </a:r>
            <a:endParaRPr lang="es-ES" sz="36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03648" y="1700808"/>
            <a:ext cx="7488832" cy="4824536"/>
          </a:xfrm>
        </p:spPr>
        <p:txBody>
          <a:bodyPr>
            <a:normAutofit/>
          </a:bodyPr>
          <a:lstStyle/>
          <a:p>
            <a:pPr marL="0" indent="-457200">
              <a:buNone/>
            </a:pPr>
            <a:r>
              <a:rPr lang="en-US" sz="2400" dirty="0" smtClean="0"/>
              <a:t>It is recommended that the planning for military government in Formosa proceed on the assumption that Formosa and the Pescadores will be returned to China without reservations, that is, without any condition that China shall grant rights for bases on Formosa.  It is envisaged that American military administration of civil affairs in Formosa will continue until such time as Chinese sovereignty in Formosa is restored.</a:t>
            </a:r>
            <a:endParaRPr lang="es-ES" sz="2400" dirty="0"/>
          </a:p>
        </p:txBody>
      </p:sp>
      <p:pic>
        <p:nvPicPr>
          <p:cNvPr id="3074" name="Picture 2" descr="C:\Users\Julian\Documents\Freelancer\PPT Proyect 2\taiwan(msn-maniac.com).png"/>
          <p:cNvPicPr>
            <a:picLocks noChangeAspect="1" noChangeArrowheads="1"/>
          </p:cNvPicPr>
          <p:nvPr/>
        </p:nvPicPr>
        <p:blipFill>
          <a:blip r:embed="rId4" cstate="print"/>
          <a:srcRect/>
          <a:stretch>
            <a:fillRect/>
          </a:stretch>
        </p:blipFill>
        <p:spPr bwMode="auto">
          <a:xfrm>
            <a:off x="6516216" y="4725144"/>
            <a:ext cx="1828800" cy="18288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7000" r="-37000"/>
          </a:stretch>
        </a:blipFill>
        <a:effectLst/>
      </p:bgPr>
    </p:bg>
    <p:spTree>
      <p:nvGrpSpPr>
        <p:cNvPr id="1" name=""/>
        <p:cNvGrpSpPr/>
        <p:nvPr/>
      </p:nvGrpSpPr>
      <p:grpSpPr>
        <a:xfrm>
          <a:off x="0" y="0"/>
          <a:ext cx="0" cy="0"/>
          <a:chOff x="0" y="0"/>
          <a:chExt cx="0" cy="0"/>
        </a:xfrm>
      </p:grpSpPr>
      <p:sp>
        <p:nvSpPr>
          <p:cNvPr id="4" name="3 Rectángulo"/>
          <p:cNvSpPr/>
          <p:nvPr/>
        </p:nvSpPr>
        <p:spPr>
          <a:xfrm>
            <a:off x="251520" y="0"/>
            <a:ext cx="8892480" cy="6858000"/>
          </a:xfrm>
          <a:prstGeom prst="rect">
            <a:avLst/>
          </a:prstGeom>
          <a:gradFill>
            <a:gsLst>
              <a:gs pos="0">
                <a:schemeClr val="bg1">
                  <a:alpha val="0"/>
                </a:schemeClr>
              </a:gs>
              <a:gs pos="1000">
                <a:srgbClr val="A29E00"/>
              </a:gs>
              <a:gs pos="100000">
                <a:srgbClr val="A29E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1475656" y="274638"/>
            <a:ext cx="7488832" cy="1426170"/>
          </a:xfrm>
        </p:spPr>
        <p:txBody>
          <a:bodyPr>
            <a:noAutofit/>
          </a:bodyPr>
          <a:lstStyle/>
          <a:p>
            <a:pPr algn="l"/>
            <a:r>
              <a:rPr lang="en-US" sz="3200" b="1" dirty="0" smtClean="0">
                <a:effectLst>
                  <a:outerShdw blurRad="38100" dist="38100" dir="2700000" algn="tl">
                    <a:srgbClr val="000000">
                      <a:alpha val="43137"/>
                    </a:srgbClr>
                  </a:outerShdw>
                </a:effectLst>
              </a:rPr>
              <a:t>2. Military Government</a:t>
            </a:r>
            <a:endParaRPr lang="es-ES" sz="3200" b="1" dirty="0" smtClean="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403648" y="1700808"/>
            <a:ext cx="5904656" cy="4824536"/>
          </a:xfrm>
        </p:spPr>
        <p:txBody>
          <a:bodyPr>
            <a:normAutofit/>
          </a:bodyPr>
          <a:lstStyle/>
          <a:p>
            <a:pPr marL="0">
              <a:buNone/>
            </a:pPr>
            <a:r>
              <a:rPr lang="en-US" sz="2400" dirty="0" smtClean="0"/>
              <a:t>It is assumed that a military government will be established in Formosa by the United States.  It is recommended that, even if the Japanese Government should capitulate before a forcible occupation of Formosa becomes necessary, the United States forces should, nevertheless, occupy the island, and establish a military government.  The military authorities will retain sole responsibility and authority for civil affairs administration.</a:t>
            </a:r>
            <a:endParaRPr lang="es-ES" sz="2400" dirty="0"/>
          </a:p>
        </p:txBody>
      </p:sp>
      <p:pic>
        <p:nvPicPr>
          <p:cNvPr id="4099" name="Picture 3" descr="C:\Users\Julian\Documents\Freelancer\PPT Proyect 2\Solider 1.png"/>
          <p:cNvPicPr>
            <a:picLocks noChangeAspect="1" noChangeArrowheads="1"/>
          </p:cNvPicPr>
          <p:nvPr/>
        </p:nvPicPr>
        <p:blipFill>
          <a:blip r:embed="rId3" cstate="print"/>
          <a:srcRect/>
          <a:stretch>
            <a:fillRect/>
          </a:stretch>
        </p:blipFill>
        <p:spPr bwMode="auto">
          <a:xfrm>
            <a:off x="7380312" y="2636912"/>
            <a:ext cx="1335303" cy="3240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0">
                <a:schemeClr val="bg1">
                  <a:alpha val="0"/>
                </a:schemeClr>
              </a:gs>
              <a:gs pos="1000">
                <a:srgbClr val="333300"/>
              </a:gs>
              <a:gs pos="100000">
                <a:srgbClr val="33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971600" y="188640"/>
            <a:ext cx="7488832" cy="1426170"/>
          </a:xfrm>
        </p:spPr>
        <p:txBody>
          <a:bodyPr>
            <a:noAutofit/>
          </a:bodyPr>
          <a:lstStyle/>
          <a:p>
            <a:pPr algn="l"/>
            <a:r>
              <a:rPr lang="en-US" sz="3200" b="1" dirty="0" smtClean="0">
                <a:solidFill>
                  <a:schemeClr val="bg1"/>
                </a:solidFill>
                <a:effectLst>
                  <a:outerShdw blurRad="38100" dist="38100" dir="2700000" algn="tl">
                    <a:srgbClr val="000000">
                      <a:alpha val="43137"/>
                    </a:srgbClr>
                  </a:outerShdw>
                </a:effectLst>
              </a:rPr>
              <a:t>3. Chinese Participation </a:t>
            </a:r>
            <a:endParaRPr lang="es-ES" sz="3200" b="1" dirty="0" smtClean="0">
              <a:solidFill>
                <a:schemeClr val="bg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1043608" y="1268760"/>
            <a:ext cx="7488832" cy="4824536"/>
          </a:xfrm>
        </p:spPr>
        <p:txBody>
          <a:bodyPr>
            <a:noAutofit/>
          </a:bodyPr>
          <a:lstStyle/>
          <a:p>
            <a:pPr marL="0" indent="-457200">
              <a:buNone/>
            </a:pPr>
            <a:r>
              <a:rPr lang="en-US" sz="2400" dirty="0" smtClean="0">
                <a:solidFill>
                  <a:schemeClr val="bg1"/>
                </a:solidFill>
              </a:rPr>
              <a:t>It is recommended that Chinese participation should be sought in both the planning and administration of civil affairs in Formosa.  This participation, however, should not in any way restrict the exclusive authority of the American military government.  It the occupation of Formosa should be aided by Chinese forces operating from the mainland; if feasible there should be provision for Chinese representation on the civil affairs staff. </a:t>
            </a:r>
          </a:p>
        </p:txBody>
      </p:sp>
      <p:sp>
        <p:nvSpPr>
          <p:cNvPr id="9" name="8 Elipse"/>
          <p:cNvSpPr/>
          <p:nvPr/>
        </p:nvSpPr>
        <p:spPr>
          <a:xfrm>
            <a:off x="971600" y="4437112"/>
            <a:ext cx="1584176" cy="2088232"/>
          </a:xfrm>
          <a:prstGeom prst="ellipse">
            <a:avLst/>
          </a:prstGeom>
          <a:blipFill>
            <a:blip r:embed="rId3"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2771800" y="4437112"/>
            <a:ext cx="1584176" cy="2088232"/>
          </a:xfrm>
          <a:prstGeom prst="ellipse">
            <a:avLst/>
          </a:prstGeom>
          <a:blipFill>
            <a:blip r:embed="rId4"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4644008" y="4437112"/>
            <a:ext cx="1584176" cy="2088232"/>
          </a:xfrm>
          <a:prstGeom prst="ellipse">
            <a:avLst/>
          </a:prstGeom>
          <a:blipFill>
            <a:blip r:embed="rId5"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6588224" y="4437112"/>
            <a:ext cx="1584176" cy="2088232"/>
          </a:xfrm>
          <a:prstGeom prst="ellipse">
            <a:avLst/>
          </a:prstGeom>
          <a:blipFill>
            <a:blip r:embed="rId6"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3000" r="-33000"/>
          </a:stretch>
        </a:blipFill>
        <a:effectLst/>
      </p:bgPr>
    </p:bg>
    <p:spTree>
      <p:nvGrpSpPr>
        <p:cNvPr id="1" name=""/>
        <p:cNvGrpSpPr/>
        <p:nvPr/>
      </p:nvGrpSpPr>
      <p:grpSpPr>
        <a:xfrm>
          <a:off x="0" y="0"/>
          <a:ext cx="0" cy="0"/>
          <a:chOff x="0" y="0"/>
          <a:chExt cx="0" cy="0"/>
        </a:xfrm>
      </p:grpSpPr>
      <p:sp>
        <p:nvSpPr>
          <p:cNvPr id="4" name="3 Rectángulo"/>
          <p:cNvSpPr/>
          <p:nvPr/>
        </p:nvSpPr>
        <p:spPr>
          <a:xfrm>
            <a:off x="0" y="0"/>
            <a:ext cx="9144000" cy="6858000"/>
          </a:xfrm>
          <a:prstGeom prst="rect">
            <a:avLst/>
          </a:prstGeom>
          <a:gradFill>
            <a:gsLst>
              <a:gs pos="0">
                <a:schemeClr val="bg1">
                  <a:alpha val="0"/>
                </a:schemeClr>
              </a:gs>
              <a:gs pos="1000">
                <a:srgbClr val="333300"/>
              </a:gs>
              <a:gs pos="100000">
                <a:srgbClr val="33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755576" y="188640"/>
            <a:ext cx="7488832" cy="634082"/>
          </a:xfrm>
        </p:spPr>
        <p:txBody>
          <a:bodyPr>
            <a:noAutofit/>
          </a:bodyPr>
          <a:lstStyle/>
          <a:p>
            <a:pPr algn="l"/>
            <a:r>
              <a:rPr lang="en-US" sz="3200" b="1" dirty="0" smtClean="0">
                <a:solidFill>
                  <a:schemeClr val="bg1"/>
                </a:solidFill>
                <a:effectLst>
                  <a:outerShdw blurRad="38100" dist="38100" dir="2700000" algn="tl">
                    <a:srgbClr val="000000">
                      <a:alpha val="43137"/>
                    </a:srgbClr>
                  </a:outerShdw>
                </a:effectLst>
              </a:rPr>
              <a:t> </a:t>
            </a:r>
            <a:endParaRPr lang="es-ES" sz="3200" b="1" dirty="0" smtClean="0">
              <a:solidFill>
                <a:schemeClr val="bg1"/>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755576" y="908720"/>
            <a:ext cx="8136904" cy="5688632"/>
          </a:xfrm>
        </p:spPr>
        <p:txBody>
          <a:bodyPr>
            <a:noAutofit/>
          </a:bodyPr>
          <a:lstStyle/>
          <a:p>
            <a:pPr marL="0">
              <a:buNone/>
            </a:pPr>
            <a:r>
              <a:rPr lang="en-US" sz="2400" dirty="0" smtClean="0">
                <a:solidFill>
                  <a:schemeClr val="bg1"/>
                </a:solidFill>
              </a:rPr>
              <a:t>In the administration of Formosa, Chinese-Formosans should be used as fully as possible; American citizens and Filipinos of Chinese race should be employed on the same basis as other Americans; Chinese citizens, residing in China or in the United State, should be employed only with the approval of the Chinese National Government.  All persons employed by the Civil Affairs Administration should be subject to the direct order of the American military government.  As a general rule, short-term administrative acts of the military government in Formosa should be designed to meet the immediate needs of Formosan interests as distinct from interests of the Chinese National Government; and administrative acts designed for operation over a comparatively long term, such as acts in respect to the educational system, should accord with Chinese Government policies in so far as those policies are consistent with American ideals and international law.</a:t>
            </a:r>
            <a:endParaRPr lang="es-ES" sz="2400" dirty="0" smtClean="0">
              <a:solidFill>
                <a:schemeClr val="bg1"/>
              </a:solidFill>
            </a:endParaRPr>
          </a:p>
        </p:txBody>
      </p:sp>
      <p:sp>
        <p:nvSpPr>
          <p:cNvPr id="6" name="5 Elipse"/>
          <p:cNvSpPr/>
          <p:nvPr/>
        </p:nvSpPr>
        <p:spPr>
          <a:xfrm>
            <a:off x="5796136" y="188640"/>
            <a:ext cx="570303" cy="751763"/>
          </a:xfrm>
          <a:prstGeom prst="ellipse">
            <a:avLst/>
          </a:prstGeom>
          <a:blipFill>
            <a:blip r:embed="rId3"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a:off x="6444208" y="188640"/>
            <a:ext cx="570303" cy="751763"/>
          </a:xfrm>
          <a:prstGeom prst="ellipse">
            <a:avLst/>
          </a:prstGeom>
          <a:blipFill>
            <a:blip r:embed="rId4"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7118203" y="188640"/>
            <a:ext cx="570303" cy="751763"/>
          </a:xfrm>
          <a:prstGeom prst="ellipse">
            <a:avLst/>
          </a:prstGeom>
          <a:blipFill>
            <a:blip r:embed="rId5"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7818121" y="188640"/>
            <a:ext cx="570303" cy="751763"/>
          </a:xfrm>
          <a:prstGeom prst="ellipse">
            <a:avLst/>
          </a:prstGeom>
          <a:blipFill>
            <a:blip r:embed="rId6" cstate="prin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3 Rectángulo"/>
          <p:cNvSpPr/>
          <p:nvPr/>
        </p:nvSpPr>
        <p:spPr>
          <a:xfrm>
            <a:off x="251520" y="0"/>
            <a:ext cx="8892480" cy="6858000"/>
          </a:xfrm>
          <a:prstGeom prst="rect">
            <a:avLst/>
          </a:prstGeom>
          <a:gradFill>
            <a:gsLst>
              <a:gs pos="0">
                <a:schemeClr val="bg1">
                  <a:alpha val="0"/>
                </a:schemeClr>
              </a:gs>
              <a:gs pos="1000">
                <a:srgbClr val="808000"/>
              </a:gs>
              <a:gs pos="100000">
                <a:srgbClr val="808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p:cNvSpPr>
            <a:spLocks noGrp="1"/>
          </p:cNvSpPr>
          <p:nvPr>
            <p:ph type="title"/>
          </p:nvPr>
        </p:nvSpPr>
        <p:spPr>
          <a:xfrm>
            <a:off x="899592" y="0"/>
            <a:ext cx="8064896" cy="1152128"/>
          </a:xfrm>
        </p:spPr>
        <p:txBody>
          <a:bodyPr>
            <a:noAutofit/>
          </a:bodyPr>
          <a:lstStyle/>
          <a:p>
            <a:r>
              <a:rPr lang="en-US" sz="3200" b="1" dirty="0">
                <a:effectLst>
                  <a:outerShdw blurRad="38100" dist="38100" dir="2700000" algn="tl">
                    <a:srgbClr val="000000">
                      <a:alpha val="43137"/>
                    </a:srgbClr>
                  </a:outerShdw>
                </a:effectLst>
              </a:rPr>
              <a:t>4. Treatment of the Inhabitants of Formosa and the Japanese Mandated Islands</a:t>
            </a:r>
            <a:endParaRPr lang="es-ES" sz="3200" b="1" dirty="0">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99592" y="1196752"/>
            <a:ext cx="8244408" cy="5544616"/>
          </a:xfrm>
        </p:spPr>
        <p:txBody>
          <a:bodyPr>
            <a:noAutofit/>
          </a:bodyPr>
          <a:lstStyle/>
          <a:p>
            <a:pPr marL="114300" indent="-457200">
              <a:buNone/>
            </a:pPr>
            <a:r>
              <a:rPr lang="en-US" sz="2400" b="1" i="1" dirty="0" smtClean="0"/>
              <a:t>A. Japanese residents</a:t>
            </a:r>
            <a:endParaRPr lang="es-ES" sz="2400" b="1" i="1" dirty="0" smtClean="0"/>
          </a:p>
          <a:p>
            <a:pPr marL="114300" indent="-457200">
              <a:buNone/>
            </a:pPr>
            <a:r>
              <a:rPr lang="es-ES" sz="2400" dirty="0"/>
              <a:t>	</a:t>
            </a:r>
            <a:r>
              <a:rPr lang="es-ES" sz="2400" dirty="0" smtClean="0"/>
              <a:t>	</a:t>
            </a:r>
            <a:r>
              <a:rPr lang="en-US" sz="2400" dirty="0" smtClean="0"/>
              <a:t>The </a:t>
            </a:r>
            <a:r>
              <a:rPr lang="en-US" sz="2400" dirty="0"/>
              <a:t>military government, in its treatment of </a:t>
            </a:r>
            <a:r>
              <a:rPr lang="en-US" sz="2400" dirty="0" smtClean="0"/>
              <a:t>	Japanese civilians </a:t>
            </a:r>
            <a:r>
              <a:rPr lang="en-US" sz="2400" dirty="0"/>
              <a:t>in Formosa and the Japanese </a:t>
            </a:r>
            <a:r>
              <a:rPr lang="en-US" sz="2400" dirty="0" smtClean="0"/>
              <a:t>	Mandated </a:t>
            </a:r>
            <a:r>
              <a:rPr lang="en-US" sz="2400" dirty="0"/>
              <a:t>Islands (1) should be guided by </a:t>
            </a:r>
            <a:r>
              <a:rPr lang="en-US" sz="2400" dirty="0" smtClean="0"/>
              <a:t>international 	law</a:t>
            </a:r>
            <a:r>
              <a:rPr lang="en-US" sz="2400" dirty="0"/>
              <a:t>, (2) should undertake no mass </a:t>
            </a:r>
            <a:r>
              <a:rPr lang="en-US" sz="2400" dirty="0" smtClean="0"/>
              <a:t>segregation</a:t>
            </a:r>
            <a:r>
              <a:rPr lang="en-US" sz="2400" dirty="0"/>
              <a:t>, </a:t>
            </a:r>
            <a:r>
              <a:rPr lang="en-US" sz="2400" dirty="0" smtClean="0"/>
              <a:t>	internment </a:t>
            </a:r>
            <a:r>
              <a:rPr lang="en-US" sz="2400" dirty="0"/>
              <a:t>or </a:t>
            </a:r>
            <a:r>
              <a:rPr lang="en-US" sz="2400" dirty="0" smtClean="0"/>
              <a:t>removal </a:t>
            </a:r>
            <a:r>
              <a:rPr lang="en-US" sz="2400" dirty="0"/>
              <a:t>not required by </a:t>
            </a:r>
            <a:r>
              <a:rPr lang="en-US" sz="2400" dirty="0" smtClean="0"/>
              <a:t>military </a:t>
            </a:r>
            <a:r>
              <a:rPr lang="en-US" sz="2400" dirty="0"/>
              <a:t>necessity, </a:t>
            </a:r>
            <a:r>
              <a:rPr lang="en-US" sz="2400" dirty="0" smtClean="0"/>
              <a:t>	and </a:t>
            </a:r>
            <a:r>
              <a:rPr lang="en-US" sz="2400" dirty="0"/>
              <a:t>(3) should not </a:t>
            </a:r>
            <a:r>
              <a:rPr lang="en-US" sz="2400" dirty="0" smtClean="0"/>
              <a:t>attempt </a:t>
            </a:r>
            <a:r>
              <a:rPr lang="en-US" sz="2400" dirty="0"/>
              <a:t>to </a:t>
            </a:r>
            <a:r>
              <a:rPr lang="en-US" sz="2400" dirty="0" smtClean="0"/>
              <a:t>anticipate </a:t>
            </a:r>
            <a:r>
              <a:rPr lang="en-US" sz="2400" dirty="0"/>
              <a:t>a decision as to </a:t>
            </a:r>
            <a:r>
              <a:rPr lang="en-US" sz="2400" dirty="0" smtClean="0"/>
              <a:t>	the </a:t>
            </a:r>
            <a:r>
              <a:rPr lang="en-US" sz="2400" dirty="0"/>
              <a:t>disposition of </a:t>
            </a:r>
            <a:r>
              <a:rPr lang="en-US" sz="2400" dirty="0" smtClean="0"/>
              <a:t>Japanese civilians </a:t>
            </a:r>
            <a:r>
              <a:rPr lang="en-US" sz="2400" dirty="0"/>
              <a:t>after the war. </a:t>
            </a:r>
            <a:endParaRPr lang="es-ES" sz="2400" dirty="0" smtClean="0"/>
          </a:p>
          <a:p>
            <a:pPr marL="114300" indent="-457200">
              <a:buNone/>
            </a:pPr>
            <a:r>
              <a:rPr lang="es-ES" sz="2400" b="1" i="1" dirty="0" smtClean="0"/>
              <a:t>B. </a:t>
            </a:r>
            <a:r>
              <a:rPr lang="en-US" sz="2400" b="1" i="1" dirty="0" smtClean="0"/>
              <a:t>Non-Japanese </a:t>
            </a:r>
            <a:r>
              <a:rPr lang="en-US" sz="2400" b="1" i="1" dirty="0"/>
              <a:t>Inhabitants of Formosa</a:t>
            </a:r>
            <a:endParaRPr lang="es-ES" sz="2400" b="1" i="1" dirty="0"/>
          </a:p>
          <a:p>
            <a:pPr marL="0">
              <a:buNone/>
            </a:pPr>
            <a:r>
              <a:rPr lang="en-US" sz="2400" dirty="0" smtClean="0"/>
              <a:t>	Although </a:t>
            </a:r>
            <a:r>
              <a:rPr lang="en-US" sz="2400" dirty="0"/>
              <a:t>Chinese-Formosans and the aborigines, in </a:t>
            </a:r>
            <a:r>
              <a:rPr lang="en-US" sz="2400" dirty="0" smtClean="0"/>
              <a:t>	a legal </a:t>
            </a:r>
            <a:r>
              <a:rPr lang="en-US" sz="2400" dirty="0"/>
              <a:t>sense, are enemy nationals, in a political </a:t>
            </a:r>
            <a:r>
              <a:rPr lang="en-US" sz="2400" dirty="0" smtClean="0"/>
              <a:t>	sense</a:t>
            </a:r>
            <a:r>
              <a:rPr lang="en-US" sz="2400" dirty="0"/>
              <a:t>, the </a:t>
            </a:r>
            <a:r>
              <a:rPr lang="en-US" sz="2400" dirty="0" smtClean="0"/>
              <a:t>Chinese-Formosans </a:t>
            </a:r>
            <a:r>
              <a:rPr lang="en-US" sz="2400" dirty="0"/>
              <a:t>should be treated as </a:t>
            </a:r>
            <a:r>
              <a:rPr lang="en-US" sz="2400" dirty="0" smtClean="0"/>
              <a:t>	"</a:t>
            </a:r>
            <a:r>
              <a:rPr lang="en-US" sz="2400" dirty="0"/>
              <a:t>liberated </a:t>
            </a:r>
            <a:r>
              <a:rPr lang="en-US" sz="2400" dirty="0" smtClean="0"/>
              <a:t>peoples</a:t>
            </a:r>
            <a:r>
              <a:rPr lang="en-US" sz="2400" dirty="0"/>
              <a:t>", and the tribal aborigines as </a:t>
            </a:r>
            <a:r>
              <a:rPr lang="en-US" sz="2400" dirty="0" smtClean="0"/>
              <a:t>wards </a:t>
            </a:r>
            <a:r>
              <a:rPr lang="en-US" sz="2400" dirty="0"/>
              <a:t>of </a:t>
            </a:r>
            <a:r>
              <a:rPr lang="en-US" sz="2400" dirty="0" smtClean="0"/>
              <a:t>	the military </a:t>
            </a:r>
            <a:r>
              <a:rPr lang="en-US" sz="2400" dirty="0"/>
              <a:t>government.</a:t>
            </a:r>
            <a:endParaRPr lang="es-ES" sz="2400" dirty="0"/>
          </a:p>
        </p:txBody>
      </p:sp>
      <p:pic>
        <p:nvPicPr>
          <p:cNvPr id="5122" name="Picture 2" descr="C:\Users\Julian\Documents\Freelancer\PPT Proyect 2\WWII_soldier_2002.png"/>
          <p:cNvPicPr>
            <a:picLocks noChangeAspect="1" noChangeArrowheads="1"/>
          </p:cNvPicPr>
          <p:nvPr/>
        </p:nvPicPr>
        <p:blipFill>
          <a:blip r:embed="rId3" cstate="print"/>
          <a:srcRect/>
          <a:stretch>
            <a:fillRect/>
          </a:stretch>
        </p:blipFill>
        <p:spPr bwMode="auto">
          <a:xfrm>
            <a:off x="0" y="4049688"/>
            <a:ext cx="1160550" cy="2808312"/>
          </a:xfrm>
          <a:prstGeom prst="rect">
            <a:avLst/>
          </a:prstGeom>
          <a:noFill/>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724</TotalTime>
  <Words>1911</Words>
  <Application>Microsoft Office PowerPoint</Application>
  <PresentationFormat>如螢幕大小 (4:3)</PresentationFormat>
  <Paragraphs>85</Paragraphs>
  <Slides>27</Slides>
  <Notes>0</Notes>
  <HiddenSlides>0</HiddenSlides>
  <MMClips>0</MMClips>
  <ScaleCrop>false</ScaleCrop>
  <HeadingPairs>
    <vt:vector size="4" baseType="variant">
      <vt:variant>
        <vt:lpstr>佈景主題</vt:lpstr>
      </vt:variant>
      <vt:variant>
        <vt:i4>1</vt:i4>
      </vt:variant>
      <vt:variant>
        <vt:lpstr>投影片標題</vt:lpstr>
      </vt:variant>
      <vt:variant>
        <vt:i4>27</vt:i4>
      </vt:variant>
    </vt:vector>
  </HeadingPairs>
  <TitlesOfParts>
    <vt:vector size="28" baseType="lpstr">
      <vt:lpstr>Tema de Office</vt:lpstr>
      <vt:lpstr>ORIGINAL PLANNING FOR U.S. MILITARY GOVERNMENT IN TAIWAN</vt:lpstr>
      <vt:lpstr>excerpts from PAPERS CONCERNING  MILITARY GOVERNMENT  IN FORMOSA</vt:lpstr>
      <vt:lpstr>excerpts from PAPERS CONCERNING  MILITARY GOVERNMENT  IN FORMOSA</vt:lpstr>
      <vt:lpstr>Washington, D.C.  June 28, 1944</vt:lpstr>
      <vt:lpstr>1. Transfer of Formosa to China</vt:lpstr>
      <vt:lpstr>2. Military Government</vt:lpstr>
      <vt:lpstr>3. Chinese Participation </vt:lpstr>
      <vt:lpstr> </vt:lpstr>
      <vt:lpstr>4. Treatment of the Inhabitants of Formosa and the Japanese Mandated Islands</vt:lpstr>
      <vt:lpstr>5. Treatment of Japanese Property</vt:lpstr>
      <vt:lpstr>6. Laws under the Military Government</vt:lpstr>
      <vt:lpstr>投影片 12</vt:lpstr>
      <vt:lpstr>Commentary</vt:lpstr>
      <vt:lpstr>Commentary by Taiwan Studies Group</vt:lpstr>
      <vt:lpstr>WHEREAS</vt:lpstr>
      <vt:lpstr> </vt:lpstr>
      <vt:lpstr>WHEREAS</vt:lpstr>
      <vt:lpstr> </vt:lpstr>
      <vt:lpstr>WHEREAS</vt:lpstr>
      <vt:lpstr> </vt:lpstr>
      <vt:lpstr>WHEREAS</vt:lpstr>
      <vt:lpstr> </vt:lpstr>
      <vt:lpstr> </vt:lpstr>
      <vt:lpstr>THEREFORE, PREMISES CONSIDERED</vt:lpstr>
      <vt:lpstr>Now, therefore, be it RESOLVED </vt:lpstr>
      <vt:lpstr>投影片 26</vt:lpstr>
      <vt:lpstr>Thank you for your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Julian</dc:creator>
  <cp:lastModifiedBy>User</cp:lastModifiedBy>
  <cp:revision>81</cp:revision>
  <dcterms:created xsi:type="dcterms:W3CDTF">2014-10-16T00:46:01Z</dcterms:created>
  <dcterms:modified xsi:type="dcterms:W3CDTF">2014-11-03T04:34:16Z</dcterms:modified>
</cp:coreProperties>
</file>